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sldIdLst>
    <p:sldId id="258" r:id="rId5"/>
    <p:sldId id="259" r:id="rId6"/>
    <p:sldId id="261" r:id="rId7"/>
    <p:sldId id="282" r:id="rId8"/>
    <p:sldId id="311" r:id="rId9"/>
    <p:sldId id="263" r:id="rId10"/>
    <p:sldId id="301" r:id="rId11"/>
    <p:sldId id="304" r:id="rId12"/>
    <p:sldId id="313" r:id="rId13"/>
    <p:sldId id="265" r:id="rId14"/>
    <p:sldId id="266" r:id="rId15"/>
    <p:sldId id="302" r:id="rId16"/>
    <p:sldId id="267" r:id="rId17"/>
    <p:sldId id="314" r:id="rId18"/>
    <p:sldId id="270" r:id="rId19"/>
    <p:sldId id="271" r:id="rId20"/>
    <p:sldId id="272" r:id="rId21"/>
    <p:sldId id="306" r:id="rId22"/>
    <p:sldId id="305" r:id="rId23"/>
    <p:sldId id="274" r:id="rId24"/>
    <p:sldId id="315" r:id="rId25"/>
    <p:sldId id="277" r:id="rId26"/>
    <p:sldId id="316" r:id="rId27"/>
    <p:sldId id="317" r:id="rId28"/>
    <p:sldId id="318" r:id="rId29"/>
    <p:sldId id="319" r:id="rId30"/>
    <p:sldId id="280" r:id="rId31"/>
    <p:sldId id="320" r:id="rId32"/>
    <p:sldId id="284" r:id="rId33"/>
    <p:sldId id="321" r:id="rId34"/>
    <p:sldId id="286" r:id="rId35"/>
    <p:sldId id="322" r:id="rId36"/>
    <p:sldId id="288" r:id="rId37"/>
    <p:sldId id="289" r:id="rId38"/>
    <p:sldId id="309" r:id="rId39"/>
    <p:sldId id="323" r:id="rId40"/>
    <p:sldId id="291" r:id="rId41"/>
    <p:sldId id="324" r:id="rId42"/>
    <p:sldId id="293" r:id="rId43"/>
    <p:sldId id="294" r:id="rId44"/>
    <p:sldId id="295" r:id="rId45"/>
    <p:sldId id="326" r:id="rId46"/>
    <p:sldId id="26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39A"/>
    <a:srgbClr val="666666"/>
    <a:srgbClr val="1B4177"/>
    <a:srgbClr val="F3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629" autoAdjust="0"/>
    <p:restoredTop sz="90395" autoAdjust="0"/>
  </p:normalViewPr>
  <p:slideViewPr>
    <p:cSldViewPr>
      <p:cViewPr varScale="1">
        <p:scale>
          <a:sx n="78" d="100"/>
          <a:sy n="78" d="100"/>
        </p:scale>
        <p:origin x="-1349"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F3303-CA12-4FE4-997A-F6CB36FAA28C}" type="datetimeFigureOut">
              <a:rPr lang="en-US" smtClean="0"/>
              <a:t>5/24/2013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40940-A47B-47AE-9EAB-B9A5D7882799}" type="slidenum">
              <a:rPr lang="en-US" smtClean="0"/>
              <a:t>‹#›</a:t>
            </a:fld>
            <a:endParaRPr lang="en-US"/>
          </a:p>
        </p:txBody>
      </p:sp>
    </p:spTree>
    <p:extLst>
      <p:ext uri="{BB962C8B-B14F-4D97-AF65-F5344CB8AC3E}">
        <p14:creationId xmlns:p14="http://schemas.microsoft.com/office/powerpoint/2010/main" val="1990227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GB"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“Transfer” to Annex 19 means that the provision no longer exists in the original Annex. </a:t>
            </a:r>
          </a:p>
          <a:p>
            <a:r>
              <a:rPr lang="en-GB" sz="1200" i="1" kern="1200" dirty="0" smtClean="0">
                <a:solidFill>
                  <a:schemeClr val="tx1"/>
                </a:solidFill>
                <a:effectLst/>
                <a:latin typeface="+mn-lt"/>
                <a:ea typeface="+mn-ea"/>
                <a:cs typeface="+mn-cs"/>
              </a:rPr>
              <a:t>“Duplication” means that the provision ha</a:t>
            </a:r>
            <a:r>
              <a:rPr lang="en-US" sz="1200" i="1" kern="1200" dirty="0" smtClean="0">
                <a:solidFill>
                  <a:schemeClr val="tx1"/>
                </a:solidFill>
                <a:effectLst/>
                <a:latin typeface="+mn-lt"/>
                <a:ea typeface="+mn-ea"/>
                <a:cs typeface="+mn-cs"/>
              </a:rPr>
              <a:t>s</a:t>
            </a:r>
            <a:r>
              <a:rPr lang="en-GB" sz="1200" i="1" kern="1200" dirty="0" smtClean="0">
                <a:solidFill>
                  <a:schemeClr val="tx1"/>
                </a:solidFill>
                <a:effectLst/>
                <a:latin typeface="+mn-lt"/>
                <a:ea typeface="+mn-ea"/>
                <a:cs typeface="+mn-cs"/>
              </a:rPr>
              <a:t> been</a:t>
            </a:r>
            <a:r>
              <a:rPr lang="en-US" sz="1200" i="1" kern="1200" dirty="0" smtClean="0">
                <a:solidFill>
                  <a:schemeClr val="tx1"/>
                </a:solidFill>
                <a:effectLst/>
                <a:latin typeface="+mn-lt"/>
                <a:ea typeface="+mn-ea"/>
                <a:cs typeface="+mn-cs"/>
              </a:rPr>
              <a:t> copied</a:t>
            </a:r>
            <a:r>
              <a:rPr lang="en-GB" sz="1200" i="1" kern="1200" dirty="0" smtClean="0">
                <a:solidFill>
                  <a:schemeClr val="tx1"/>
                </a:solidFill>
                <a:effectLst/>
                <a:latin typeface="+mn-lt"/>
                <a:ea typeface="+mn-ea"/>
                <a:cs typeface="+mn-cs"/>
              </a:rPr>
              <a:t> into Annex 19 and ha</a:t>
            </a:r>
            <a:r>
              <a:rPr lang="en-US" sz="1200" i="1" kern="1200" dirty="0" smtClean="0">
                <a:solidFill>
                  <a:schemeClr val="tx1"/>
                </a:solidFill>
                <a:effectLst/>
                <a:latin typeface="+mn-lt"/>
                <a:ea typeface="+mn-ea"/>
                <a:cs typeface="+mn-cs"/>
              </a:rPr>
              <a:t>s</a:t>
            </a:r>
            <a:r>
              <a:rPr lang="en-GB" sz="1200" i="1" kern="1200" dirty="0" smtClean="0">
                <a:solidFill>
                  <a:schemeClr val="tx1"/>
                </a:solidFill>
                <a:effectLst/>
                <a:latin typeface="+mn-lt"/>
                <a:ea typeface="+mn-ea"/>
                <a:cs typeface="+mn-cs"/>
              </a:rPr>
              <a:t> been kept in the original Annex (with amendment, </a:t>
            </a:r>
            <a:r>
              <a:rPr lang="en-US" sz="1200" i="1" kern="1200" dirty="0" smtClean="0">
                <a:solidFill>
                  <a:schemeClr val="tx1"/>
                </a:solidFill>
                <a:effectLst/>
                <a:latin typeface="+mn-lt"/>
                <a:ea typeface="+mn-ea"/>
                <a:cs typeface="+mn-cs"/>
              </a:rPr>
              <a:t>as</a:t>
            </a:r>
            <a:r>
              <a:rPr lang="en-GB" sz="1200" i="1" kern="1200" dirty="0" smtClean="0">
                <a:solidFill>
                  <a:schemeClr val="tx1"/>
                </a:solidFill>
                <a:effectLst/>
                <a:latin typeface="+mn-lt"/>
                <a:ea typeface="+mn-ea"/>
                <a:cs typeface="+mn-cs"/>
              </a:rPr>
              <a:t> necessary).</a:t>
            </a:r>
          </a:p>
          <a:p>
            <a:endParaRPr lang="en-CA"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As a result of the </a:t>
            </a:r>
            <a:r>
              <a:rPr lang="en-US" sz="1200" i="1" kern="1200" dirty="0" smtClean="0">
                <a:solidFill>
                  <a:schemeClr val="tx1"/>
                </a:solidFill>
                <a:effectLst/>
                <a:latin typeface="+mn-lt"/>
                <a:ea typeface="+mn-ea"/>
                <a:cs typeface="+mn-cs"/>
              </a:rPr>
              <a:t>adoption </a:t>
            </a:r>
            <a:r>
              <a:rPr lang="en-GB" sz="1200" i="1" kern="1200" dirty="0" smtClean="0">
                <a:solidFill>
                  <a:schemeClr val="tx1"/>
                </a:solidFill>
                <a:effectLst/>
                <a:latin typeface="+mn-lt"/>
                <a:ea typeface="+mn-ea"/>
                <a:cs typeface="+mn-cs"/>
              </a:rPr>
              <a:t>of Annex 19, consequential amendments to Annexes 1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171), 6, Part I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37), II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32) and III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18), 8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104), 11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49), 13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14) and 14, Volume I (</a:t>
            </a:r>
            <a:r>
              <a:rPr lang="en-GB" sz="1200" i="1" kern="1200" dirty="0" err="1" smtClean="0">
                <a:solidFill>
                  <a:schemeClr val="tx1"/>
                </a:solidFill>
                <a:effectLst/>
                <a:latin typeface="+mn-lt"/>
                <a:ea typeface="+mn-ea"/>
                <a:cs typeface="+mn-cs"/>
              </a:rPr>
              <a:t>Amdt</a:t>
            </a:r>
            <a:r>
              <a:rPr lang="en-GB" sz="1200" i="1" kern="1200" dirty="0" smtClean="0">
                <a:solidFill>
                  <a:schemeClr val="tx1"/>
                </a:solidFill>
                <a:effectLst/>
                <a:latin typeface="+mn-lt"/>
                <a:ea typeface="+mn-ea"/>
                <a:cs typeface="+mn-cs"/>
              </a:rPr>
              <a:t>. 11) have </a:t>
            </a:r>
            <a:r>
              <a:rPr lang="en-US" sz="1200" i="1" kern="1200" dirty="0" smtClean="0">
                <a:solidFill>
                  <a:schemeClr val="tx1"/>
                </a:solidFill>
                <a:effectLst/>
                <a:latin typeface="+mn-lt"/>
                <a:ea typeface="+mn-ea"/>
                <a:cs typeface="+mn-cs"/>
              </a:rPr>
              <a:t>also been adopted.</a:t>
            </a:r>
            <a:endParaRPr lang="en-CA" sz="1200" kern="120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12</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“Transfer” to Annex 19 means that the provision no longer exists in the original Annex. </a:t>
            </a:r>
          </a:p>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13</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15</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16</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17</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18</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19</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20</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22</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27</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2</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29</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31</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33</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34</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35</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37</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39</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chemeClr val="tx1"/>
                </a:solidFill>
                <a:latin typeface="+mn-lt"/>
                <a:ea typeface="+mn-ea"/>
                <a:cs typeface="+mn-cs"/>
              </a:rPr>
              <a:t>To illustrate</a:t>
            </a:r>
          </a:p>
          <a:p>
            <a:pPr marL="914400" lvl="1" indent="-287338">
              <a:spcAft>
                <a:spcPts val="1200"/>
              </a:spcAft>
              <a:buClr>
                <a:srgbClr val="00B050"/>
              </a:buClr>
              <a:buFont typeface="Calibri" pitchFamily="34" charset="0"/>
              <a:buChar char="̶"/>
              <a:defRPr/>
            </a:pPr>
            <a:r>
              <a:rPr lang="en-US" sz="2000" dirty="0" smtClean="0"/>
              <a:t>Determine relationship between SSP and Safety Oversight</a:t>
            </a:r>
          </a:p>
          <a:p>
            <a:pPr marL="914400" lvl="1" indent="-287338">
              <a:spcAft>
                <a:spcPts val="1200"/>
              </a:spcAft>
              <a:buClr>
                <a:srgbClr val="00B050"/>
              </a:buClr>
              <a:buFont typeface="Calibri" pitchFamily="34" charset="0"/>
              <a:buChar char="̶"/>
              <a:defRPr/>
            </a:pPr>
            <a:r>
              <a:rPr lang="en-GB" sz="2000" dirty="0" smtClean="0"/>
              <a:t>Provide additional recommendations regarding emergency response</a:t>
            </a:r>
          </a:p>
          <a:p>
            <a:pPr marL="914400" lvl="1" indent="-287338">
              <a:spcAft>
                <a:spcPts val="1200"/>
              </a:spcAft>
              <a:buClr>
                <a:srgbClr val="00B050"/>
              </a:buClr>
              <a:buFont typeface="Calibri" pitchFamily="34" charset="0"/>
              <a:buChar char="̶"/>
              <a:defRPr/>
            </a:pPr>
            <a:r>
              <a:rPr lang="en-US" sz="2000" dirty="0" smtClean="0"/>
              <a:t>The need to address scalability issues</a:t>
            </a:r>
            <a:endParaRPr lang="en-CA" sz="2000" dirty="0" smtClean="0"/>
          </a:p>
          <a:p>
            <a:pPr marL="914400" lvl="1" indent="-287338">
              <a:spcAft>
                <a:spcPts val="1200"/>
              </a:spcAft>
              <a:buClr>
                <a:srgbClr val="00B050"/>
              </a:buClr>
              <a:buFont typeface="Calibri" pitchFamily="34" charset="0"/>
              <a:buChar char="̶"/>
              <a:defRPr/>
            </a:pPr>
            <a:r>
              <a:rPr lang="en-CA" sz="2000" dirty="0" smtClean="0"/>
              <a:t>Introduction of SMS provisions for </a:t>
            </a:r>
            <a:r>
              <a:rPr lang="en-US" sz="2000" dirty="0" smtClean="0"/>
              <a:t>engine and propeller design and manufacturing org.</a:t>
            </a:r>
          </a:p>
          <a:p>
            <a:pPr marL="914400" lvl="1" indent="-287338">
              <a:spcAft>
                <a:spcPts val="1200"/>
              </a:spcAft>
              <a:buClr>
                <a:srgbClr val="00B050"/>
              </a:buClr>
              <a:buFont typeface="Calibri" pitchFamily="34" charset="0"/>
              <a:buChar char="̶"/>
              <a:defRPr/>
            </a:pPr>
            <a:r>
              <a:rPr lang="en-US" sz="2000" dirty="0" smtClean="0"/>
              <a:t>Provide harmonized acceptance criteria for SMS implemented by training organizations and AMOs</a:t>
            </a:r>
          </a:p>
          <a:p>
            <a:pPr marL="914400" lvl="1" indent="-287338">
              <a:spcAft>
                <a:spcPts val="1200"/>
              </a:spcAft>
              <a:buClr>
                <a:srgbClr val="00B050"/>
              </a:buClr>
              <a:buFont typeface="Calibri" pitchFamily="34" charset="0"/>
              <a:buChar char="̶"/>
              <a:defRPr/>
            </a:pPr>
            <a:r>
              <a:rPr lang="en-GB" sz="2000" dirty="0" smtClean="0"/>
              <a:t>Additional SARPs or guidance based on recommendations from the Safety Information Protection Task Force (SIP TF)</a:t>
            </a:r>
          </a:p>
          <a:p>
            <a:pPr marL="914400" lvl="1" indent="-287338">
              <a:spcAft>
                <a:spcPts val="1200"/>
              </a:spcAft>
              <a:buClr>
                <a:srgbClr val="00B050"/>
              </a:buClr>
              <a:buFont typeface="Calibri" pitchFamily="34" charset="0"/>
              <a:buChar char="̶"/>
              <a:defRPr/>
            </a:pPr>
            <a:r>
              <a:rPr lang="en-GB" sz="2000" dirty="0" smtClean="0"/>
              <a:t>Evolution of the Attachments in Annexes 13 and 19 containing Legal Guidance on the Protection of Safety Information</a:t>
            </a:r>
          </a:p>
          <a:p>
            <a:pPr marL="914400" lvl="1" indent="-287338">
              <a:spcAft>
                <a:spcPts val="1200"/>
              </a:spcAft>
              <a:buClr>
                <a:srgbClr val="00B050"/>
              </a:buClr>
              <a:buFont typeface="Calibri" pitchFamily="34" charset="0"/>
              <a:buChar char="̶"/>
              <a:defRPr/>
            </a:pPr>
            <a:r>
              <a:rPr lang="en-US" sz="2000" baseline="0" dirty="0" smtClean="0"/>
              <a:t>clarify SMS requirements for secondary service providers, i.e. de-icing activities provided by an aerodrome , ground handling services for the operator.</a:t>
            </a:r>
            <a:endParaRPr lang="en-GB" sz="2000" dirty="0" smtClean="0"/>
          </a:p>
          <a:p>
            <a:r>
              <a:rPr lang="en-US" sz="1200" b="1" i="0" u="none" strike="noStrike" kern="1200" baseline="0" dirty="0" smtClean="0">
                <a:solidFill>
                  <a:schemeClr val="tx1"/>
                </a:solidFill>
                <a:latin typeface="+mn-lt"/>
                <a:ea typeface="+mn-ea"/>
                <a:cs typeface="+mn-cs"/>
              </a:rPr>
              <a:t>The outcome will be the next iterations of Annex 19 and the SMM (guidance material)</a:t>
            </a:r>
          </a:p>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40</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41</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Clr>
                <a:srgbClr val="00B050"/>
              </a:buClr>
              <a:buFont typeface="Wingdings" pitchFamily="2" charset="2"/>
              <a:buChar char="Q"/>
              <a:defRPr/>
            </a:pPr>
            <a:r>
              <a:rPr lang="en-GB" sz="1600" dirty="0" smtClean="0"/>
              <a:t>High-level Safety Conference 2010 - </a:t>
            </a:r>
            <a:r>
              <a:rPr lang="en-GB" sz="1400" i="1" dirty="0" smtClean="0"/>
              <a:t>RECOMMENDATION 2/5</a:t>
            </a:r>
          </a:p>
          <a:p>
            <a:pPr marL="914400" indent="-457200">
              <a:spcAft>
                <a:spcPts val="1200"/>
              </a:spcAft>
              <a:buClr>
                <a:srgbClr val="00B050"/>
              </a:buClr>
              <a:buFont typeface="Calibri" pitchFamily="34" charset="0"/>
              <a:buChar char="–"/>
              <a:defRPr/>
            </a:pPr>
            <a:r>
              <a:rPr lang="en-US" dirty="0" smtClean="0"/>
              <a:t>ICAO should develop, in close collaboration with States, international and national organizations, a new Annex dedicated to safety management responsibilities and processes which would address the safety management responsibilities of States framed under the State Safety </a:t>
            </a:r>
            <a:r>
              <a:rPr lang="en-US" dirty="0" err="1" smtClean="0"/>
              <a:t>Programme</a:t>
            </a:r>
            <a:r>
              <a:rPr lang="en-US" dirty="0" smtClean="0"/>
              <a:t> (SSP).</a:t>
            </a:r>
          </a:p>
          <a:p>
            <a:pPr marL="914400" indent="-457200">
              <a:spcAft>
                <a:spcPts val="1200"/>
              </a:spcAft>
              <a:buClr>
                <a:srgbClr val="00B050"/>
              </a:buClr>
              <a:buFont typeface="Calibri" pitchFamily="34" charset="0"/>
              <a:buChar char="–"/>
              <a:defRPr/>
            </a:pPr>
            <a:r>
              <a:rPr lang="en-US" dirty="0" smtClean="0"/>
              <a:t>The new Safety Management Annex should facilitate the provision of State and air carrier safety information to the travelling public, in addition to specifying the high level safety responsibilities of States.</a:t>
            </a:r>
          </a:p>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3</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4</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Clr>
                <a:srgbClr val="00B050"/>
              </a:buClr>
              <a:buFont typeface="Wingdings" pitchFamily="2" charset="2"/>
              <a:buChar char="Q"/>
              <a:defRPr/>
            </a:pPr>
            <a:r>
              <a:rPr lang="en-US" sz="2400" dirty="0" smtClean="0"/>
              <a:t>As of May 2013, the existing safety management requirement are contained in the following Annexes:</a:t>
            </a:r>
          </a:p>
          <a:p>
            <a:pPr marL="800100" lvl="1" indent="-342900">
              <a:buFont typeface="Arial" pitchFamily="34" charset="0"/>
              <a:buChar char="•"/>
            </a:pPr>
            <a:r>
              <a:rPr lang="en-US" sz="2400" b="1" dirty="0" smtClean="0"/>
              <a:t>Annex 1 </a:t>
            </a:r>
            <a:r>
              <a:rPr lang="en-US" sz="2400" dirty="0" smtClean="0"/>
              <a:t>— </a:t>
            </a:r>
            <a:r>
              <a:rPr lang="en-US" sz="2400" i="1" dirty="0" smtClean="0"/>
              <a:t>Personnel Licensing;</a:t>
            </a:r>
            <a:endParaRPr lang="en-CA" sz="2400" dirty="0" smtClean="0"/>
          </a:p>
          <a:p>
            <a:pPr marL="800100" lvl="1" indent="-342900">
              <a:buFont typeface="Arial" pitchFamily="34" charset="0"/>
              <a:buChar char="•"/>
            </a:pPr>
            <a:r>
              <a:rPr lang="en-GB" sz="2400" b="1" dirty="0" smtClean="0"/>
              <a:t>Annex 6 </a:t>
            </a:r>
            <a:r>
              <a:rPr lang="en-GB" sz="2400" dirty="0" smtClean="0"/>
              <a:t>— </a:t>
            </a:r>
            <a:r>
              <a:rPr lang="en-GB" sz="2400" i="1" dirty="0" smtClean="0"/>
              <a:t>Operation of Aircraft</a:t>
            </a:r>
            <a:r>
              <a:rPr lang="en-GB" sz="2400" dirty="0" smtClean="0"/>
              <a:t>, Part I — </a:t>
            </a:r>
            <a:r>
              <a:rPr lang="en-GB" sz="2400" i="1" dirty="0" smtClean="0"/>
              <a:t>International Commercial Air Transport — Aeroplanes</a:t>
            </a:r>
            <a:r>
              <a:rPr lang="en-GB" sz="2400" dirty="0" smtClean="0"/>
              <a:t>, Part II — </a:t>
            </a:r>
            <a:r>
              <a:rPr lang="en-GB" sz="2400" i="1" dirty="0" smtClean="0"/>
              <a:t>International General Aviation — Aeroplanes</a:t>
            </a:r>
            <a:r>
              <a:rPr lang="en-GB" sz="2400" dirty="0" smtClean="0"/>
              <a:t> and Part III — </a:t>
            </a:r>
            <a:r>
              <a:rPr lang="en-GB" sz="2400" i="1" dirty="0" smtClean="0"/>
              <a:t>International Operations — Helicopters</a:t>
            </a:r>
            <a:r>
              <a:rPr lang="en-GB" sz="2400" dirty="0" smtClean="0"/>
              <a:t>;</a:t>
            </a:r>
            <a:endParaRPr lang="en-CA" sz="2400" dirty="0" smtClean="0"/>
          </a:p>
          <a:p>
            <a:pPr marL="800100" lvl="1" indent="-342900">
              <a:buFont typeface="Arial" pitchFamily="34" charset="0"/>
              <a:buChar char="•"/>
            </a:pPr>
            <a:r>
              <a:rPr lang="en-US" sz="2400" b="1" dirty="0" smtClean="0"/>
              <a:t>Annex 8 </a:t>
            </a:r>
            <a:r>
              <a:rPr lang="en-US" sz="2400" dirty="0" smtClean="0"/>
              <a:t>— </a:t>
            </a:r>
            <a:r>
              <a:rPr lang="en-US" sz="2400" i="1" dirty="0" smtClean="0"/>
              <a:t>Airworthiness of Aircraft;</a:t>
            </a:r>
            <a:endParaRPr lang="en-CA" sz="2400" dirty="0" smtClean="0"/>
          </a:p>
          <a:p>
            <a:pPr marL="800100" lvl="1" indent="-342900">
              <a:buFont typeface="Arial" pitchFamily="34" charset="0"/>
              <a:buChar char="•"/>
            </a:pPr>
            <a:r>
              <a:rPr lang="en-US" sz="2400" b="1" dirty="0" smtClean="0"/>
              <a:t>Annex 11 </a:t>
            </a:r>
            <a:r>
              <a:rPr lang="en-US" sz="2400" dirty="0" smtClean="0"/>
              <a:t>— </a:t>
            </a:r>
            <a:r>
              <a:rPr lang="en-US" sz="2400" i="1" dirty="0" smtClean="0"/>
              <a:t>Air Traffic Services;</a:t>
            </a:r>
            <a:endParaRPr lang="en-CA" sz="2400" dirty="0" smtClean="0"/>
          </a:p>
          <a:p>
            <a:pPr marL="800100" lvl="1" indent="-342900">
              <a:buFont typeface="Arial" pitchFamily="34" charset="0"/>
              <a:buChar char="•"/>
            </a:pPr>
            <a:r>
              <a:rPr lang="en-US" sz="2400" b="1" dirty="0" smtClean="0"/>
              <a:t>Annex 13 </a:t>
            </a:r>
            <a:r>
              <a:rPr lang="en-US" sz="2400" dirty="0" smtClean="0"/>
              <a:t>— </a:t>
            </a:r>
            <a:r>
              <a:rPr lang="en-US" sz="2400" i="1" dirty="0" smtClean="0"/>
              <a:t>Aircraft Accident and Incident Investigation</a:t>
            </a:r>
            <a:r>
              <a:rPr lang="en-US" sz="2400" dirty="0" smtClean="0"/>
              <a:t>; and</a:t>
            </a:r>
            <a:endParaRPr lang="en-CA" sz="2400" dirty="0" smtClean="0"/>
          </a:p>
          <a:p>
            <a:pPr marL="800100" lvl="1" indent="-342900">
              <a:buFont typeface="Arial" pitchFamily="34" charset="0"/>
              <a:buChar char="•"/>
            </a:pPr>
            <a:r>
              <a:rPr lang="en-GB" sz="2400" b="1" dirty="0" smtClean="0"/>
              <a:t>Annex 14 </a:t>
            </a:r>
            <a:r>
              <a:rPr lang="en-GB" sz="2400" dirty="0" smtClean="0"/>
              <a:t>—</a:t>
            </a:r>
            <a:r>
              <a:rPr lang="en-GB" sz="2400" i="1" dirty="0" smtClean="0"/>
              <a:t>Aerodromes</a:t>
            </a:r>
            <a:r>
              <a:rPr lang="en-GB" sz="2400" dirty="0" smtClean="0"/>
              <a:t>, Volume I — </a:t>
            </a:r>
            <a:r>
              <a:rPr lang="en-GB" sz="2400" i="1" dirty="0" smtClean="0"/>
              <a:t>Aerodrome Design and Operations</a:t>
            </a:r>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6</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Clr>
                <a:srgbClr val="00B050"/>
              </a:buClr>
              <a:buFont typeface="Wingdings" pitchFamily="2" charset="2"/>
              <a:buChar char="Q"/>
              <a:defRPr/>
            </a:pPr>
            <a:r>
              <a:rPr lang="en-US" sz="2400" dirty="0" smtClean="0"/>
              <a:t>As of April 2013, the existing safety management requirement are contained in the following Annexes:</a:t>
            </a:r>
          </a:p>
          <a:p>
            <a:pPr marL="800100" lvl="1" indent="-342900">
              <a:buFont typeface="Arial" pitchFamily="34" charset="0"/>
              <a:buChar char="•"/>
            </a:pPr>
            <a:r>
              <a:rPr lang="en-US" sz="2400" b="1" dirty="0" smtClean="0"/>
              <a:t>Annex 1 </a:t>
            </a:r>
            <a:r>
              <a:rPr lang="en-US" sz="2400" dirty="0" smtClean="0"/>
              <a:t>— </a:t>
            </a:r>
            <a:r>
              <a:rPr lang="en-US" sz="2400" i="1" dirty="0" smtClean="0"/>
              <a:t>Personnel Licensing;</a:t>
            </a:r>
            <a:endParaRPr lang="en-CA" sz="2400" dirty="0" smtClean="0"/>
          </a:p>
          <a:p>
            <a:pPr marL="800100" lvl="1" indent="-342900">
              <a:buFont typeface="Arial" pitchFamily="34" charset="0"/>
              <a:buChar char="•"/>
            </a:pPr>
            <a:r>
              <a:rPr lang="en-GB" sz="2400" b="1" dirty="0" smtClean="0"/>
              <a:t>Annex 6 </a:t>
            </a:r>
            <a:r>
              <a:rPr lang="en-GB" sz="2400" dirty="0" smtClean="0"/>
              <a:t>— </a:t>
            </a:r>
            <a:r>
              <a:rPr lang="en-GB" sz="2400" i="1" dirty="0" smtClean="0"/>
              <a:t>Operation of Aircraft</a:t>
            </a:r>
            <a:r>
              <a:rPr lang="en-GB" sz="2400" dirty="0" smtClean="0"/>
              <a:t>, Part I — </a:t>
            </a:r>
            <a:r>
              <a:rPr lang="en-GB" sz="2400" i="1" dirty="0" smtClean="0"/>
              <a:t>International Commercial Air Transport — Aeroplanes</a:t>
            </a:r>
            <a:r>
              <a:rPr lang="en-GB" sz="2400" dirty="0" smtClean="0"/>
              <a:t>, Part II — </a:t>
            </a:r>
            <a:r>
              <a:rPr lang="en-GB" sz="2400" i="1" dirty="0" smtClean="0"/>
              <a:t>International General Aviation — Aeroplanes</a:t>
            </a:r>
            <a:r>
              <a:rPr lang="en-GB" sz="2400" dirty="0" smtClean="0"/>
              <a:t> and Part III — </a:t>
            </a:r>
            <a:r>
              <a:rPr lang="en-GB" sz="2400" i="1" dirty="0" smtClean="0"/>
              <a:t>International Operations — Helicopters</a:t>
            </a:r>
            <a:r>
              <a:rPr lang="en-GB" sz="2400" dirty="0" smtClean="0"/>
              <a:t>;</a:t>
            </a:r>
            <a:endParaRPr lang="en-CA" sz="2400" dirty="0" smtClean="0"/>
          </a:p>
          <a:p>
            <a:pPr marL="800100" lvl="1" indent="-342900">
              <a:buFont typeface="Arial" pitchFamily="34" charset="0"/>
              <a:buChar char="•"/>
            </a:pPr>
            <a:r>
              <a:rPr lang="en-US" sz="2400" b="1" dirty="0" smtClean="0"/>
              <a:t>Annex 8 </a:t>
            </a:r>
            <a:r>
              <a:rPr lang="en-US" sz="2400" dirty="0" smtClean="0"/>
              <a:t>— </a:t>
            </a:r>
            <a:r>
              <a:rPr lang="en-US" sz="2400" i="1" dirty="0" smtClean="0"/>
              <a:t>Airworthiness of Aircraft;</a:t>
            </a:r>
            <a:endParaRPr lang="en-CA" sz="2400" dirty="0" smtClean="0"/>
          </a:p>
          <a:p>
            <a:pPr marL="800100" lvl="1" indent="-342900">
              <a:buFont typeface="Arial" pitchFamily="34" charset="0"/>
              <a:buChar char="•"/>
            </a:pPr>
            <a:r>
              <a:rPr lang="en-US" sz="2400" b="1" dirty="0" smtClean="0"/>
              <a:t>Annex 11 </a:t>
            </a:r>
            <a:r>
              <a:rPr lang="en-US" sz="2400" dirty="0" smtClean="0"/>
              <a:t>— </a:t>
            </a:r>
            <a:r>
              <a:rPr lang="en-US" sz="2400" i="1" dirty="0" smtClean="0"/>
              <a:t>Air Traffic Services;</a:t>
            </a:r>
            <a:endParaRPr lang="en-CA" sz="2400" dirty="0" smtClean="0"/>
          </a:p>
          <a:p>
            <a:pPr marL="800100" lvl="1" indent="-342900">
              <a:buFont typeface="Arial" pitchFamily="34" charset="0"/>
              <a:buChar char="•"/>
            </a:pPr>
            <a:r>
              <a:rPr lang="en-US" sz="2400" b="1" dirty="0" smtClean="0"/>
              <a:t>Annex 13 </a:t>
            </a:r>
            <a:r>
              <a:rPr lang="en-US" sz="2400" dirty="0" smtClean="0"/>
              <a:t>— </a:t>
            </a:r>
            <a:r>
              <a:rPr lang="en-US" sz="2400" i="1" dirty="0" smtClean="0"/>
              <a:t>Aircraft Accident and Incident Investigation</a:t>
            </a:r>
            <a:r>
              <a:rPr lang="en-US" sz="2400" dirty="0" smtClean="0"/>
              <a:t>; and</a:t>
            </a:r>
            <a:endParaRPr lang="en-CA" sz="2400" dirty="0" smtClean="0"/>
          </a:p>
          <a:p>
            <a:pPr marL="800100" lvl="1" indent="-342900">
              <a:buFont typeface="Arial" pitchFamily="34" charset="0"/>
              <a:buChar char="•"/>
            </a:pPr>
            <a:r>
              <a:rPr lang="en-GB" sz="2400" b="1" dirty="0" smtClean="0"/>
              <a:t>Annex 14 </a:t>
            </a:r>
            <a:r>
              <a:rPr lang="en-GB" sz="2400" dirty="0" smtClean="0"/>
              <a:t>—</a:t>
            </a:r>
            <a:r>
              <a:rPr lang="en-GB" sz="2400" i="1" dirty="0" smtClean="0"/>
              <a:t>Aerodromes</a:t>
            </a:r>
            <a:r>
              <a:rPr lang="en-GB" sz="2400" dirty="0" smtClean="0"/>
              <a:t>, Volume I — </a:t>
            </a:r>
            <a:r>
              <a:rPr lang="en-GB" sz="2400" i="1" dirty="0" smtClean="0"/>
              <a:t>Aerodrome Design and Operations</a:t>
            </a:r>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7</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Clr>
                <a:srgbClr val="00B050"/>
              </a:buClr>
              <a:buFont typeface="Wingdings" pitchFamily="2" charset="2"/>
              <a:buChar char="Q"/>
              <a:defRPr/>
            </a:pPr>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8</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10</a:t>
            </a:fld>
            <a:endParaRPr lang="en-GB"/>
          </a:p>
        </p:txBody>
      </p:sp>
    </p:spTree>
    <p:extLst>
      <p:ext uri="{BB962C8B-B14F-4D97-AF65-F5344CB8AC3E}">
        <p14:creationId xmlns:p14="http://schemas.microsoft.com/office/powerpoint/2010/main" val="29965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“Transfer” to Annex 19 means that the provision no longer exists in the original Annex. </a:t>
            </a:r>
          </a:p>
          <a:p>
            <a:r>
              <a:rPr lang="en-GB" sz="1200" i="1" kern="1200" dirty="0" smtClean="0">
                <a:solidFill>
                  <a:schemeClr val="tx1"/>
                </a:solidFill>
                <a:effectLst/>
                <a:latin typeface="+mn-lt"/>
                <a:ea typeface="+mn-ea"/>
                <a:cs typeface="+mn-cs"/>
              </a:rPr>
              <a:t>“Duplication” means that the provision ha</a:t>
            </a:r>
            <a:r>
              <a:rPr lang="en-US" sz="1200" i="1" kern="1200" dirty="0" smtClean="0">
                <a:solidFill>
                  <a:schemeClr val="tx1"/>
                </a:solidFill>
                <a:effectLst/>
                <a:latin typeface="+mn-lt"/>
                <a:ea typeface="+mn-ea"/>
                <a:cs typeface="+mn-cs"/>
              </a:rPr>
              <a:t>s</a:t>
            </a:r>
            <a:r>
              <a:rPr lang="en-GB" sz="1200" i="1" kern="1200" dirty="0" smtClean="0">
                <a:solidFill>
                  <a:schemeClr val="tx1"/>
                </a:solidFill>
                <a:effectLst/>
                <a:latin typeface="+mn-lt"/>
                <a:ea typeface="+mn-ea"/>
                <a:cs typeface="+mn-cs"/>
              </a:rPr>
              <a:t> been</a:t>
            </a:r>
            <a:r>
              <a:rPr lang="en-US" sz="1200" i="1" kern="1200" dirty="0" smtClean="0">
                <a:solidFill>
                  <a:schemeClr val="tx1"/>
                </a:solidFill>
                <a:effectLst/>
                <a:latin typeface="+mn-lt"/>
                <a:ea typeface="+mn-ea"/>
                <a:cs typeface="+mn-cs"/>
              </a:rPr>
              <a:t> copied</a:t>
            </a:r>
            <a:r>
              <a:rPr lang="en-GB" sz="1200" i="1" kern="1200" dirty="0" smtClean="0">
                <a:solidFill>
                  <a:schemeClr val="tx1"/>
                </a:solidFill>
                <a:effectLst/>
                <a:latin typeface="+mn-lt"/>
                <a:ea typeface="+mn-ea"/>
                <a:cs typeface="+mn-cs"/>
              </a:rPr>
              <a:t> into Annex 19 and ha</a:t>
            </a:r>
            <a:r>
              <a:rPr lang="en-US" sz="1200" i="1" kern="1200" dirty="0" smtClean="0">
                <a:solidFill>
                  <a:schemeClr val="tx1"/>
                </a:solidFill>
                <a:effectLst/>
                <a:latin typeface="+mn-lt"/>
                <a:ea typeface="+mn-ea"/>
                <a:cs typeface="+mn-cs"/>
              </a:rPr>
              <a:t>s</a:t>
            </a:r>
            <a:r>
              <a:rPr lang="en-GB" sz="1200" i="1" kern="1200" dirty="0" smtClean="0">
                <a:solidFill>
                  <a:schemeClr val="tx1"/>
                </a:solidFill>
                <a:effectLst/>
                <a:latin typeface="+mn-lt"/>
                <a:ea typeface="+mn-ea"/>
                <a:cs typeface="+mn-cs"/>
              </a:rPr>
              <a:t> been kept in the original Annex (with amendment, </a:t>
            </a:r>
            <a:r>
              <a:rPr lang="en-US" sz="1200" i="1" kern="1200" dirty="0" smtClean="0">
                <a:solidFill>
                  <a:schemeClr val="tx1"/>
                </a:solidFill>
                <a:effectLst/>
                <a:latin typeface="+mn-lt"/>
                <a:ea typeface="+mn-ea"/>
                <a:cs typeface="+mn-cs"/>
              </a:rPr>
              <a:t>as</a:t>
            </a:r>
            <a:r>
              <a:rPr lang="en-GB" sz="1200" i="1" kern="1200" dirty="0" smtClean="0">
                <a:solidFill>
                  <a:schemeClr val="tx1"/>
                </a:solidFill>
                <a:effectLst/>
                <a:latin typeface="+mn-lt"/>
                <a:ea typeface="+mn-ea"/>
                <a:cs typeface="+mn-cs"/>
              </a:rPr>
              <a:t> necessary).</a:t>
            </a:r>
            <a:endParaRPr lang="en-CA"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CA"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11</a:t>
            </a:fld>
            <a:endParaRPr lang="en-GB"/>
          </a:p>
        </p:txBody>
      </p:sp>
    </p:spTree>
    <p:extLst>
      <p:ext uri="{BB962C8B-B14F-4D97-AF65-F5344CB8AC3E}">
        <p14:creationId xmlns:p14="http://schemas.microsoft.com/office/powerpoint/2010/main" val="299658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35497" y="6453336"/>
            <a:ext cx="9073008" cy="404664"/>
          </a:xfrm>
          <a:prstGeom prst="rect">
            <a:avLst/>
          </a:prstGeom>
          <a:solidFill>
            <a:srgbClr val="F3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319015"/>
            <a:ext cx="7772400" cy="1470025"/>
          </a:xfrm>
        </p:spPr>
        <p:txBody>
          <a:bodyPr/>
          <a:lstStyle>
            <a:lvl1pPr algn="ctr">
              <a:defRPr b="1" baseline="0">
                <a:solidFill>
                  <a:srgbClr val="1B4177"/>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371600" y="4030216"/>
            <a:ext cx="6400800" cy="1054968"/>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sp>
        <p:nvSpPr>
          <p:cNvPr id="7" name="Rectangle 6"/>
          <p:cNvSpPr/>
          <p:nvPr userDrawn="1"/>
        </p:nvSpPr>
        <p:spPr>
          <a:xfrm>
            <a:off x="0" y="0"/>
            <a:ext cx="9144000" cy="1340768"/>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35496" y="1196752"/>
            <a:ext cx="9073008" cy="36000"/>
          </a:xfrm>
          <a:prstGeom prst="rect">
            <a:avLst/>
          </a:prstGeom>
          <a:solidFill>
            <a:srgbClr val="1B41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180000"/>
            <a:ext cx="5688632" cy="896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09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520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40768"/>
            <a:ext cx="2057400" cy="478539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340768"/>
            <a:ext cx="6019800" cy="478539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63376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1340768"/>
          </a:xfrm>
          <a:prstGeom prst="rect">
            <a:avLst/>
          </a:prstGeom>
          <a:blipFill dpi="0" rotWithShape="1">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2"/>
          <p:cNvGrpSpPr>
            <a:grpSpLocks noChangeAspect="1"/>
          </p:cNvGrpSpPr>
          <p:nvPr userDrawn="1"/>
        </p:nvGrpSpPr>
        <p:grpSpPr bwMode="auto">
          <a:xfrm>
            <a:off x="3491880" y="325746"/>
            <a:ext cx="2205287" cy="1807110"/>
            <a:chOff x="240" y="144"/>
            <a:chExt cx="1296" cy="1062"/>
          </a:xfrm>
          <a:solidFill>
            <a:srgbClr val="1B4177"/>
          </a:solidFill>
        </p:grpSpPr>
        <p:sp>
          <p:nvSpPr>
            <p:cNvPr id="8"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pic>
        <p:nvPicPr>
          <p:cNvPr id="97" name="Picture 2"/>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0590" y="2466975"/>
            <a:ext cx="7365826" cy="37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TextBox 97"/>
          <p:cNvSpPr txBox="1"/>
          <p:nvPr userDrawn="1"/>
        </p:nvSpPr>
        <p:spPr>
          <a:xfrm>
            <a:off x="2171700" y="3962400"/>
            <a:ext cx="4800600" cy="715089"/>
          </a:xfrm>
          <a:prstGeom prst="round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GB" sz="3600" b="1" dirty="0">
                <a:solidFill>
                  <a:srgbClr val="1B4177"/>
                </a:solidFill>
                <a:effectLst>
                  <a:outerShdw blurRad="50800" dist="38100" dir="2700000" algn="tl" rotWithShape="0">
                    <a:prstClr val="black">
                      <a:alpha val="40000"/>
                    </a:prstClr>
                  </a:outerShdw>
                </a:effectLst>
              </a:rPr>
              <a:t>Thank </a:t>
            </a:r>
            <a:r>
              <a:rPr lang="en-GB" sz="3600" b="1" dirty="0" smtClean="0">
                <a:solidFill>
                  <a:srgbClr val="1B4177"/>
                </a:solidFill>
                <a:effectLst>
                  <a:outerShdw blurRad="50800" dist="38100" dir="2700000" algn="tl" rotWithShape="0">
                    <a:prstClr val="black">
                      <a:alpha val="40000"/>
                    </a:prstClr>
                  </a:outerShdw>
                </a:effectLst>
              </a:rPr>
              <a:t>You</a:t>
            </a:r>
            <a:endParaRPr lang="en-GB" sz="3600" b="1" dirty="0">
              <a:solidFill>
                <a:srgbClr val="1B4177"/>
              </a:solidFill>
              <a:effectLst>
                <a:outerShdw blurRad="50800" dist="38100" dir="2700000" algn="tl" rotWithShape="0">
                  <a:prstClr val="black">
                    <a:alpha val="40000"/>
                  </a:prstClr>
                </a:outerShdw>
              </a:effectLst>
            </a:endParaRPr>
          </a:p>
        </p:txBody>
      </p:sp>
      <p:sp>
        <p:nvSpPr>
          <p:cNvPr id="99" name="Rectangle 98"/>
          <p:cNvSpPr/>
          <p:nvPr userDrawn="1"/>
        </p:nvSpPr>
        <p:spPr>
          <a:xfrm>
            <a:off x="0" y="6251335"/>
            <a:ext cx="9144000" cy="606666"/>
          </a:xfrm>
          <a:prstGeom prst="rect">
            <a:avLst/>
          </a:prstGeom>
          <a:solidFill>
            <a:srgbClr val="F3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3480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4703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2776"/>
            <a:ext cx="4038600" cy="47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776"/>
            <a:ext cx="4038600" cy="47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553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40768"/>
            <a:ext cx="4040188" cy="8341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40768"/>
            <a:ext cx="4041775" cy="8341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665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246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490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355160" cy="92370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12776"/>
            <a:ext cx="5111750" cy="4713387"/>
          </a:xfrm>
        </p:spPr>
        <p:txBody>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12776"/>
            <a:ext cx="3008313" cy="4713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22036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412775"/>
            <a:ext cx="5486400" cy="33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76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BC2C2-9612-42E6-8E25-EA2A31CBAFDC}" type="datetime3">
              <a:rPr lang="en-US" smtClean="0"/>
              <a:t>24 May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C9397-8921-489F-B39C-2E8FC685A84F}" type="slidenum">
              <a:rPr lang="en-US" smtClean="0"/>
              <a:t>‹#›</a:t>
            </a:fld>
            <a:endParaRPr lang="en-US"/>
          </a:p>
        </p:txBody>
      </p:sp>
      <p:sp>
        <p:nvSpPr>
          <p:cNvPr id="7" name="Rectangle 6"/>
          <p:cNvSpPr/>
          <p:nvPr userDrawn="1"/>
        </p:nvSpPr>
        <p:spPr>
          <a:xfrm>
            <a:off x="0" y="0"/>
            <a:ext cx="9144000" cy="1340768"/>
          </a:xfrm>
          <a:prstGeom prst="rect">
            <a:avLst/>
          </a:prstGeom>
          <a:blipFill dpi="0" rotWithShape="1">
            <a:blip r:embed="rId1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1" y="988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Rectangle 7"/>
          <p:cNvSpPr/>
          <p:nvPr userDrawn="1"/>
        </p:nvSpPr>
        <p:spPr>
          <a:xfrm>
            <a:off x="35496" y="6309320"/>
            <a:ext cx="9073008" cy="530679"/>
          </a:xfrm>
          <a:prstGeom prst="rect">
            <a:avLst/>
          </a:prstGeom>
          <a:solidFill>
            <a:srgbClr val="F3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txBox="1">
            <a:spLocks/>
          </p:cNvSpPr>
          <p:nvPr userDrawn="1"/>
        </p:nvSpPr>
        <p:spPr>
          <a:xfrm>
            <a:off x="6686872" y="6448251"/>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rgbClr val="666666"/>
                </a:solidFill>
              </a:rPr>
              <a:t>Page </a:t>
            </a:r>
            <a:fld id="{AEBC9397-8921-489F-B39C-2E8FC685A84F}" type="slidenum">
              <a:rPr lang="en-US" sz="1400" smtClean="0">
                <a:solidFill>
                  <a:srgbClr val="666666"/>
                </a:solidFill>
              </a:rPr>
              <a:pPr algn="r"/>
              <a:t>‹#›</a:t>
            </a:fld>
            <a:endParaRPr lang="en-US" sz="1400" dirty="0">
              <a:solidFill>
                <a:srgbClr val="666666"/>
              </a:solidFill>
            </a:endParaRPr>
          </a:p>
        </p:txBody>
      </p:sp>
      <p:sp>
        <p:nvSpPr>
          <p:cNvPr id="13" name="Rectangle 12"/>
          <p:cNvSpPr/>
          <p:nvPr userDrawn="1"/>
        </p:nvSpPr>
        <p:spPr>
          <a:xfrm>
            <a:off x="35497" y="6309320"/>
            <a:ext cx="9073008" cy="180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35496" y="1196752"/>
            <a:ext cx="9073008" cy="36000"/>
          </a:xfrm>
          <a:prstGeom prst="rect">
            <a:avLst/>
          </a:prstGeom>
          <a:solidFill>
            <a:srgbClr val="1B41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17210" y="180000"/>
            <a:ext cx="1059246" cy="866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31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spcBef>
          <a:spcPct val="0"/>
        </a:spcBef>
        <a:buNone/>
        <a:defRPr sz="3600" b="1" kern="1200">
          <a:solidFill>
            <a:srgbClr val="1B4177"/>
          </a:solidFill>
          <a:latin typeface="+mj-lt"/>
          <a:ea typeface="+mj-ea"/>
          <a:cs typeface="+mj-cs"/>
        </a:defRPr>
      </a:lvl1pPr>
    </p:titleStyle>
    <p:bodyStyle>
      <a:lvl1pPr marL="342900" indent="-342900" algn="l" defTabSz="914400" rtl="0" eaLnBrk="1" latinLnBrk="0" hangingPunct="1">
        <a:spcBef>
          <a:spcPct val="20000"/>
        </a:spcBef>
        <a:buClr>
          <a:srgbClr val="EF5E41"/>
        </a:buClr>
        <a:buFont typeface="Arial" pitchFamily="34" charset="0"/>
        <a:buChar char="•"/>
        <a:defRPr sz="3200" kern="1200" baseline="0">
          <a:solidFill>
            <a:srgbClr val="1B4177"/>
          </a:solidFill>
          <a:latin typeface="+mn-lt"/>
          <a:ea typeface="+mn-ea"/>
          <a:cs typeface="+mn-cs"/>
        </a:defRPr>
      </a:lvl1pPr>
      <a:lvl2pPr marL="742950" indent="-285750" algn="l" defTabSz="914400" rtl="0" eaLnBrk="1" latinLnBrk="0" hangingPunct="1">
        <a:spcBef>
          <a:spcPct val="20000"/>
        </a:spcBef>
        <a:buClr>
          <a:srgbClr val="EF5E41"/>
        </a:buClr>
        <a:buFont typeface="Arial" pitchFamily="34" charset="0"/>
        <a:buChar char="–"/>
        <a:defRPr sz="2800" kern="1200" baseline="0">
          <a:solidFill>
            <a:srgbClr val="1B4177"/>
          </a:solidFill>
          <a:latin typeface="+mn-lt"/>
          <a:ea typeface="+mn-ea"/>
          <a:cs typeface="+mn-cs"/>
        </a:defRPr>
      </a:lvl2pPr>
      <a:lvl3pPr marL="1143000" indent="-228600" algn="l" defTabSz="914400" rtl="0" eaLnBrk="1" latinLnBrk="0" hangingPunct="1">
        <a:spcBef>
          <a:spcPct val="20000"/>
        </a:spcBef>
        <a:buClr>
          <a:srgbClr val="EF5E41"/>
        </a:buClr>
        <a:buFont typeface="Arial" pitchFamily="34" charset="0"/>
        <a:buChar char="•"/>
        <a:defRPr sz="2400" kern="1200" baseline="0">
          <a:solidFill>
            <a:srgbClr val="1B4177"/>
          </a:solidFill>
          <a:latin typeface="+mn-lt"/>
          <a:ea typeface="+mn-ea"/>
          <a:cs typeface="+mn-cs"/>
        </a:defRPr>
      </a:lvl3pPr>
      <a:lvl4pPr marL="1600200" indent="-228600" algn="l" defTabSz="914400" rtl="0" eaLnBrk="1" latinLnBrk="0" hangingPunct="1">
        <a:spcBef>
          <a:spcPct val="20000"/>
        </a:spcBef>
        <a:buClr>
          <a:srgbClr val="EF5E41"/>
        </a:buClr>
        <a:buFont typeface="Arial" pitchFamily="34" charset="0"/>
        <a:buChar char="–"/>
        <a:defRPr sz="2000" kern="1200" baseline="0">
          <a:solidFill>
            <a:srgbClr val="1B4177"/>
          </a:solidFill>
          <a:latin typeface="+mn-lt"/>
          <a:ea typeface="+mn-ea"/>
          <a:cs typeface="+mn-cs"/>
        </a:defRPr>
      </a:lvl4pPr>
      <a:lvl5pPr marL="2057400" indent="-228600" algn="l" defTabSz="914400" rtl="0" eaLnBrk="1" latinLnBrk="0" hangingPunct="1">
        <a:spcBef>
          <a:spcPct val="20000"/>
        </a:spcBef>
        <a:buClr>
          <a:srgbClr val="EF5E41"/>
        </a:buClr>
        <a:buFont typeface="Arial" pitchFamily="34" charset="0"/>
        <a:buChar char="»"/>
        <a:defRPr sz="2000" kern="1200" baseline="0">
          <a:solidFill>
            <a:srgbClr val="1B417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cao.int/Meetings/AMC/HLSC/HLSC%202010%20Report/Forms/AllItems.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www.icao.int/safety/SafetyManagement/Documents/AttDSL3013.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icao.int/safety/SafetyManagement/Documents/AttESL3013.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icao.int/safety/SafetyManagement/Pages/Guidance-Material.asp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cao.int/safety/SafetyManagemen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cao.int/safety/SafetyManagement/Pages/Access%20to%20ICAO%20%20Annexes%20and%20Guidance%20Material.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mailto:sales@icao.int" TargetMode="External"/><Relationship Id="rId4" Type="http://schemas.openxmlformats.org/officeDocument/2006/relationships/hyperlink" Target="http://store1.icao.int/"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icao.int/safety/SafetyManagement/Pages/Regional-Aviation-Safety-Groups-(RASGs).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Safetymanagement@icao.int"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8841"/>
            <a:ext cx="7772400" cy="2376264"/>
          </a:xfrm>
        </p:spPr>
        <p:txBody>
          <a:bodyPr>
            <a:noAutofit/>
          </a:bodyPr>
          <a:lstStyle/>
          <a:p>
            <a:r>
              <a:rPr lang="en-GB" dirty="0" smtClean="0"/>
              <a:t>Annex 19</a:t>
            </a:r>
            <a:r>
              <a:rPr lang="en-GB" dirty="0"/>
              <a:t/>
            </a:r>
            <a:br>
              <a:rPr lang="en-GB" dirty="0"/>
            </a:br>
            <a:r>
              <a:rPr lang="en-GB" sz="4400" i="1" dirty="0">
                <a:effectLst>
                  <a:outerShdw blurRad="38100" dist="38100" dir="2700000" algn="tl">
                    <a:srgbClr val="000000">
                      <a:alpha val="43137"/>
                    </a:srgbClr>
                  </a:outerShdw>
                </a:effectLst>
              </a:rPr>
              <a:t>Safety </a:t>
            </a:r>
            <a:r>
              <a:rPr lang="en-GB" sz="4400" i="1" dirty="0" smtClean="0">
                <a:effectLst>
                  <a:outerShdw blurRad="38100" dist="38100" dir="2700000" algn="tl">
                    <a:srgbClr val="000000">
                      <a:alpha val="43137"/>
                    </a:srgbClr>
                  </a:outerShdw>
                </a:effectLst>
              </a:rPr>
              <a:t>Management</a:t>
            </a:r>
            <a:br>
              <a:rPr lang="en-GB" sz="4400" i="1" dirty="0" smtClean="0">
                <a:effectLst>
                  <a:outerShdw blurRad="38100" dist="38100" dir="2700000" algn="tl">
                    <a:srgbClr val="000000">
                      <a:alpha val="43137"/>
                    </a:srgbClr>
                  </a:outerShdw>
                </a:effectLst>
              </a:rPr>
            </a:br>
            <a:r>
              <a:rPr lang="en-GB" sz="2800" i="1" dirty="0" smtClean="0">
                <a:solidFill>
                  <a:srgbClr val="666666"/>
                </a:solidFill>
              </a:rPr>
              <a:t>1st</a:t>
            </a:r>
            <a:r>
              <a:rPr lang="en-GB" sz="2800" dirty="0" smtClean="0">
                <a:solidFill>
                  <a:srgbClr val="666666"/>
                </a:solidFill>
              </a:rPr>
              <a:t> </a:t>
            </a:r>
            <a:r>
              <a:rPr lang="en-GB" sz="2800" dirty="0">
                <a:solidFill>
                  <a:srgbClr val="666666"/>
                </a:solidFill>
              </a:rPr>
              <a:t>edition</a:t>
            </a:r>
            <a:endParaRPr lang="en-CA" sz="2800" b="0" dirty="0">
              <a:solidFill>
                <a:srgbClr val="666666"/>
              </a:solidFill>
            </a:endParaRPr>
          </a:p>
        </p:txBody>
      </p:sp>
      <p:sp>
        <p:nvSpPr>
          <p:cNvPr id="3" name="Subtitle 2"/>
          <p:cNvSpPr>
            <a:spLocks noGrp="1"/>
          </p:cNvSpPr>
          <p:nvPr>
            <p:ph type="subTitle" idx="1"/>
          </p:nvPr>
        </p:nvSpPr>
        <p:spPr>
          <a:xfrm>
            <a:off x="1371600" y="4750296"/>
            <a:ext cx="6400800" cy="1054968"/>
          </a:xfrm>
        </p:spPr>
        <p:txBody>
          <a:bodyPr>
            <a:normAutofit fontScale="62500" lnSpcReduction="20000"/>
          </a:bodyPr>
          <a:lstStyle/>
          <a:p>
            <a:endParaRPr lang="en-GB" sz="2800" dirty="0" smtClean="0"/>
          </a:p>
          <a:p>
            <a:r>
              <a:rPr lang="en-US" sz="2400" b="1" dirty="0" smtClean="0">
                <a:solidFill>
                  <a:srgbClr val="666666"/>
                </a:solidFill>
                <a:effectLst>
                  <a:outerShdw blurRad="50800" dist="38100" dir="2700000" algn="tl" rotWithShape="0">
                    <a:prstClr val="black">
                      <a:alpha val="40000"/>
                    </a:prstClr>
                  </a:outerShdw>
                </a:effectLst>
              </a:rPr>
              <a:t>ISM</a:t>
            </a:r>
            <a:endParaRPr lang="en-US" sz="2400" b="1" dirty="0">
              <a:solidFill>
                <a:srgbClr val="666666"/>
              </a:solidFill>
              <a:effectLst>
                <a:outerShdw blurRad="50800" dist="38100" dir="2700000" algn="tl" rotWithShape="0">
                  <a:prstClr val="black">
                    <a:alpha val="40000"/>
                  </a:prstClr>
                </a:outerShdw>
              </a:effectLst>
            </a:endParaRPr>
          </a:p>
          <a:p>
            <a:r>
              <a:rPr lang="en-US" sz="2400" dirty="0" smtClean="0"/>
              <a:t>Integrated Safety Management</a:t>
            </a:r>
          </a:p>
          <a:p>
            <a:r>
              <a:rPr lang="en-GB" sz="2400" b="1" dirty="0" smtClean="0"/>
              <a:t>24 May </a:t>
            </a:r>
            <a:r>
              <a:rPr lang="en-GB" sz="2400" b="1" dirty="0"/>
              <a:t>2013 – initial version</a:t>
            </a:r>
          </a:p>
          <a:p>
            <a:endParaRPr lang="en-US" sz="2400" dirty="0"/>
          </a:p>
          <a:p>
            <a:endParaRPr lang="en-GB" sz="2400" dirty="0" smtClean="0">
              <a:solidFill>
                <a:srgbClr val="1B4177"/>
              </a:solidFill>
            </a:endParaRPr>
          </a:p>
        </p:txBody>
      </p:sp>
    </p:spTree>
    <p:extLst>
      <p:ext uri="{BB962C8B-B14F-4D97-AF65-F5344CB8AC3E}">
        <p14:creationId xmlns:p14="http://schemas.microsoft.com/office/powerpoint/2010/main" val="1259352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Basis of Annex 19, 1st edition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856984" cy="4752528"/>
          </a:xfrm>
        </p:spPr>
        <p:txBody>
          <a:bodyPr>
            <a:normAutofit fontScale="70000" lnSpcReduction="20000"/>
          </a:bodyPr>
          <a:lstStyle/>
          <a:p>
            <a:pPr marL="514350" indent="-514350">
              <a:lnSpc>
                <a:spcPct val="120000"/>
              </a:lnSpc>
              <a:buFont typeface="+mj-lt"/>
              <a:buAutoNum type="arabicPeriod"/>
            </a:pPr>
            <a:r>
              <a:rPr lang="en-US" dirty="0"/>
              <a:t>The </a:t>
            </a:r>
            <a:r>
              <a:rPr lang="en-US" b="1" dirty="0" smtClean="0"/>
              <a:t>transfer</a:t>
            </a:r>
            <a:r>
              <a:rPr lang="en-US" dirty="0" smtClean="0"/>
              <a:t> of </a:t>
            </a:r>
            <a:r>
              <a:rPr lang="en-US" b="1" dirty="0" smtClean="0"/>
              <a:t>overarching</a:t>
            </a:r>
            <a:r>
              <a:rPr lang="en-US" dirty="0" smtClean="0"/>
              <a:t> </a:t>
            </a:r>
            <a:r>
              <a:rPr lang="en-US" dirty="0"/>
              <a:t>safety management </a:t>
            </a:r>
            <a:r>
              <a:rPr lang="en-US" dirty="0" smtClean="0"/>
              <a:t>provisions from the </a:t>
            </a:r>
            <a:r>
              <a:rPr lang="en-US" dirty="0"/>
              <a:t>following </a:t>
            </a:r>
            <a:r>
              <a:rPr lang="en-US" dirty="0" smtClean="0"/>
              <a:t>Annexes: </a:t>
            </a:r>
            <a:endParaRPr lang="en-US" dirty="0"/>
          </a:p>
          <a:p>
            <a:pPr lvl="1">
              <a:lnSpc>
                <a:spcPct val="120000"/>
              </a:lnSpc>
              <a:buFont typeface="Arial" pitchFamily="34" charset="0"/>
              <a:buChar char="•"/>
            </a:pPr>
            <a:r>
              <a:rPr lang="en-US" b="1" dirty="0" smtClean="0"/>
              <a:t>Annex </a:t>
            </a:r>
            <a:r>
              <a:rPr lang="en-US" b="1" dirty="0"/>
              <a:t>1 </a:t>
            </a:r>
            <a:r>
              <a:rPr lang="en-US" dirty="0"/>
              <a:t>— </a:t>
            </a:r>
            <a:r>
              <a:rPr lang="en-US" i="1" dirty="0"/>
              <a:t>Personnel Licensing</a:t>
            </a:r>
            <a:r>
              <a:rPr lang="en-US" i="1" dirty="0" smtClean="0"/>
              <a:t>;</a:t>
            </a:r>
          </a:p>
          <a:p>
            <a:pPr lvl="1">
              <a:lnSpc>
                <a:spcPct val="120000"/>
              </a:lnSpc>
              <a:buFont typeface="Arial" pitchFamily="34" charset="0"/>
              <a:buChar char="•"/>
            </a:pPr>
            <a:r>
              <a:rPr lang="en-GB" b="1" dirty="0" smtClean="0"/>
              <a:t>Annex </a:t>
            </a:r>
            <a:r>
              <a:rPr lang="en-GB" b="1" dirty="0"/>
              <a:t>6 </a:t>
            </a:r>
            <a:r>
              <a:rPr lang="en-GB" dirty="0"/>
              <a:t>— </a:t>
            </a:r>
            <a:r>
              <a:rPr lang="en-GB" i="1" dirty="0"/>
              <a:t>Operation of Aircraft</a:t>
            </a:r>
            <a:r>
              <a:rPr lang="en-GB" dirty="0"/>
              <a:t>, Part I — </a:t>
            </a:r>
            <a:r>
              <a:rPr lang="en-GB" i="1" dirty="0"/>
              <a:t>International Commercial Air Transport — Aeroplanes</a:t>
            </a:r>
            <a:r>
              <a:rPr lang="en-GB" dirty="0"/>
              <a:t>, Part II — </a:t>
            </a:r>
            <a:r>
              <a:rPr lang="en-GB" i="1" dirty="0"/>
              <a:t>International General Aviation — Aeroplanes</a:t>
            </a:r>
            <a:r>
              <a:rPr lang="en-GB" dirty="0"/>
              <a:t> and Part III — </a:t>
            </a:r>
            <a:r>
              <a:rPr lang="en-GB" i="1" dirty="0"/>
              <a:t>International Operations — Helicopters</a:t>
            </a:r>
            <a:r>
              <a:rPr lang="en-GB" dirty="0" smtClean="0"/>
              <a:t>;</a:t>
            </a:r>
          </a:p>
          <a:p>
            <a:pPr lvl="1">
              <a:lnSpc>
                <a:spcPct val="120000"/>
              </a:lnSpc>
              <a:buFont typeface="Arial" pitchFamily="34" charset="0"/>
              <a:buChar char="•"/>
            </a:pPr>
            <a:r>
              <a:rPr lang="en-US" b="1" dirty="0" smtClean="0"/>
              <a:t>Annex </a:t>
            </a:r>
            <a:r>
              <a:rPr lang="en-US" b="1" dirty="0"/>
              <a:t>8 </a:t>
            </a:r>
            <a:r>
              <a:rPr lang="en-US" dirty="0"/>
              <a:t>— </a:t>
            </a:r>
            <a:r>
              <a:rPr lang="en-US" i="1" dirty="0"/>
              <a:t>Airworthiness of Aircraft</a:t>
            </a:r>
            <a:r>
              <a:rPr lang="en-US" i="1" dirty="0" smtClean="0"/>
              <a:t>;</a:t>
            </a:r>
          </a:p>
          <a:p>
            <a:pPr lvl="1">
              <a:lnSpc>
                <a:spcPct val="120000"/>
              </a:lnSpc>
              <a:buFont typeface="Arial" pitchFamily="34" charset="0"/>
              <a:buChar char="•"/>
            </a:pPr>
            <a:r>
              <a:rPr lang="en-US" b="1" dirty="0" smtClean="0"/>
              <a:t>Annex </a:t>
            </a:r>
            <a:r>
              <a:rPr lang="en-US" b="1" dirty="0"/>
              <a:t>11 </a:t>
            </a:r>
            <a:r>
              <a:rPr lang="en-US" dirty="0"/>
              <a:t>— </a:t>
            </a:r>
            <a:r>
              <a:rPr lang="en-US" i="1" dirty="0"/>
              <a:t>Air Traffic Services</a:t>
            </a:r>
            <a:r>
              <a:rPr lang="en-US" i="1" dirty="0" smtClean="0"/>
              <a:t>;</a:t>
            </a:r>
          </a:p>
          <a:p>
            <a:pPr lvl="1">
              <a:lnSpc>
                <a:spcPct val="120000"/>
              </a:lnSpc>
              <a:buFont typeface="Arial" pitchFamily="34" charset="0"/>
              <a:buChar char="•"/>
            </a:pPr>
            <a:r>
              <a:rPr lang="en-US" b="1" dirty="0" smtClean="0"/>
              <a:t>Annex </a:t>
            </a:r>
            <a:r>
              <a:rPr lang="en-US" b="1" dirty="0"/>
              <a:t>13 </a:t>
            </a:r>
            <a:r>
              <a:rPr lang="en-US" dirty="0"/>
              <a:t>— </a:t>
            </a:r>
            <a:r>
              <a:rPr lang="en-US" i="1" dirty="0"/>
              <a:t>Aircraft Accident and Incident Investigation</a:t>
            </a:r>
            <a:r>
              <a:rPr lang="en-US" dirty="0"/>
              <a:t>; </a:t>
            </a:r>
            <a:r>
              <a:rPr lang="en-US" dirty="0" smtClean="0"/>
              <a:t>and</a:t>
            </a:r>
          </a:p>
          <a:p>
            <a:pPr lvl="1">
              <a:lnSpc>
                <a:spcPct val="120000"/>
              </a:lnSpc>
              <a:buFont typeface="Arial" pitchFamily="34" charset="0"/>
              <a:buChar char="•"/>
            </a:pPr>
            <a:r>
              <a:rPr lang="en-GB" b="1" dirty="0" smtClean="0"/>
              <a:t>Annex </a:t>
            </a:r>
            <a:r>
              <a:rPr lang="en-GB" b="1" dirty="0"/>
              <a:t>14 </a:t>
            </a:r>
            <a:r>
              <a:rPr lang="en-GB" dirty="0"/>
              <a:t>—</a:t>
            </a:r>
            <a:r>
              <a:rPr lang="en-GB" i="1" dirty="0"/>
              <a:t>Aerodromes</a:t>
            </a:r>
            <a:r>
              <a:rPr lang="en-GB" dirty="0"/>
              <a:t>, Volume I — </a:t>
            </a:r>
            <a:r>
              <a:rPr lang="en-GB" i="1" dirty="0"/>
              <a:t>Aerodrome Design and </a:t>
            </a:r>
            <a:r>
              <a:rPr lang="en-GB" i="1" dirty="0" smtClean="0"/>
              <a:t>Operations</a:t>
            </a:r>
          </a:p>
          <a:p>
            <a:pPr marL="0" indent="0">
              <a:lnSpc>
                <a:spcPct val="120000"/>
              </a:lnSpc>
              <a:buNone/>
            </a:pPr>
            <a:endParaRPr lang="en-GB" sz="2300" i="1" dirty="0" smtClean="0"/>
          </a:p>
          <a:p>
            <a:pPr marL="0" indent="0">
              <a:lnSpc>
                <a:spcPct val="120000"/>
              </a:lnSpc>
              <a:buNone/>
            </a:pPr>
            <a:endParaRPr lang="en-GB" sz="2300" i="1" dirty="0" smtClean="0"/>
          </a:p>
          <a:p>
            <a:pPr marL="0" indent="0">
              <a:lnSpc>
                <a:spcPct val="120000"/>
              </a:lnSpc>
              <a:buNone/>
            </a:pPr>
            <a:r>
              <a:rPr lang="en-GB" sz="2100" b="1" i="1" dirty="0" smtClean="0">
                <a:solidFill>
                  <a:srgbClr val="666666"/>
                </a:solidFill>
              </a:rPr>
              <a:t>Note</a:t>
            </a:r>
            <a:r>
              <a:rPr lang="en-GB" sz="2100" b="1" i="1" dirty="0">
                <a:solidFill>
                  <a:srgbClr val="666666"/>
                </a:solidFill>
              </a:rPr>
              <a:t>: </a:t>
            </a:r>
            <a:r>
              <a:rPr lang="en-GB" sz="2100" i="1" dirty="0" smtClean="0">
                <a:solidFill>
                  <a:srgbClr val="666666"/>
                </a:solidFill>
              </a:rPr>
              <a:t>Independently </a:t>
            </a:r>
            <a:r>
              <a:rPr lang="en-GB" sz="2100" i="1" dirty="0">
                <a:solidFill>
                  <a:srgbClr val="666666"/>
                </a:solidFill>
              </a:rPr>
              <a:t>of the applicability date of Annex 19, </a:t>
            </a:r>
            <a:r>
              <a:rPr lang="en-GB" sz="2100" i="1" dirty="0" smtClean="0">
                <a:solidFill>
                  <a:srgbClr val="666666"/>
                </a:solidFill>
              </a:rPr>
              <a:t>these SARPS retain their original applicability, dating from </a:t>
            </a:r>
            <a:r>
              <a:rPr lang="en-US" sz="2300" i="1" dirty="0" smtClean="0">
                <a:solidFill>
                  <a:srgbClr val="666666"/>
                </a:solidFill>
              </a:rPr>
              <a:t>2001 onwards</a:t>
            </a:r>
            <a:r>
              <a:rPr lang="en-GB" sz="2100" i="1" dirty="0" smtClean="0">
                <a:solidFill>
                  <a:srgbClr val="666666"/>
                </a:solidFill>
              </a:rPr>
              <a:t>.</a:t>
            </a:r>
            <a:endParaRPr lang="en-US" sz="2100" i="1" dirty="0">
              <a:solidFill>
                <a:srgbClr val="666666"/>
              </a:solidFill>
            </a:endParaRPr>
          </a:p>
          <a:p>
            <a:pPr>
              <a:lnSpc>
                <a:spcPct val="120000"/>
              </a:lnSpc>
            </a:pPr>
            <a:endParaRPr lang="en-US" dirty="0" smtClean="0">
              <a:solidFill>
                <a:srgbClr val="666666"/>
              </a:solidFill>
            </a:endParaRP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Basis of Annex 19, 1st </a:t>
            </a:r>
            <a:r>
              <a:rPr lang="en-US" dirty="0" smtClean="0">
                <a:effectLst>
                  <a:outerShdw blurRad="38100" dist="38100" dir="2700000" algn="tl">
                    <a:srgbClr val="000000">
                      <a:alpha val="43137"/>
                    </a:srgbClr>
                  </a:outerShdw>
                </a:effectLst>
              </a:rPr>
              <a:t>edition (cont.)</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395536" y="1412776"/>
            <a:ext cx="8280920" cy="4824536"/>
          </a:xfrm>
        </p:spPr>
        <p:txBody>
          <a:bodyPr>
            <a:normAutofit/>
          </a:bodyPr>
          <a:lstStyle/>
          <a:p>
            <a:pPr marL="514350" indent="-514350">
              <a:spcAft>
                <a:spcPts val="1800"/>
              </a:spcAft>
              <a:buFont typeface="+mj-lt"/>
              <a:buAutoNum type="arabicPeriod" startAt="2"/>
            </a:pPr>
            <a:r>
              <a:rPr lang="en-US" sz="2500" dirty="0" smtClean="0"/>
              <a:t>The </a:t>
            </a:r>
            <a:r>
              <a:rPr lang="en-US" sz="2500" b="1" dirty="0" smtClean="0"/>
              <a:t>adaptation</a:t>
            </a:r>
            <a:r>
              <a:rPr lang="en-US" sz="2500" dirty="0" smtClean="0"/>
              <a:t> of Annex </a:t>
            </a:r>
            <a:r>
              <a:rPr lang="en-US" sz="2500" dirty="0"/>
              <a:t>6, Part I, Appendix 5 </a:t>
            </a:r>
            <a:r>
              <a:rPr lang="en-US" sz="2500" dirty="0" smtClean="0"/>
              <a:t>and Annex </a:t>
            </a:r>
            <a:r>
              <a:rPr lang="en-US" sz="2500" dirty="0"/>
              <a:t>6, Part III, Appendix </a:t>
            </a:r>
            <a:r>
              <a:rPr lang="en-US" sz="2500" dirty="0" smtClean="0"/>
              <a:t>1, Safety oversight of Air Operators.</a:t>
            </a:r>
          </a:p>
          <a:p>
            <a:pPr marL="514350" indent="-514350">
              <a:buFont typeface="+mj-lt"/>
              <a:buAutoNum type="arabicPeriod" startAt="2"/>
            </a:pPr>
            <a:r>
              <a:rPr lang="en-US" sz="2500" dirty="0"/>
              <a:t>The </a:t>
            </a:r>
            <a:r>
              <a:rPr lang="en-US" sz="2500" b="1" dirty="0"/>
              <a:t>duplication</a:t>
            </a:r>
            <a:r>
              <a:rPr lang="en-US" sz="2500" dirty="0"/>
              <a:t> of Annex 13, Attachment E, Legal guidance for the protection of information from safety data collection and processing systems.</a:t>
            </a: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Basis of Annex 19, 1st edition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a:bodyPr>
          <a:lstStyle/>
          <a:p>
            <a:pPr>
              <a:spcAft>
                <a:spcPts val="1200"/>
              </a:spcAft>
            </a:pPr>
            <a:r>
              <a:rPr lang="en-US" sz="2800" b="1" dirty="0" smtClean="0"/>
              <a:t>Sector-specific</a:t>
            </a:r>
            <a:r>
              <a:rPr lang="en-US" sz="2800" dirty="0" smtClean="0"/>
              <a:t> </a:t>
            </a:r>
            <a:r>
              <a:rPr lang="en-US" sz="2800" dirty="0"/>
              <a:t>safety management provisions </a:t>
            </a:r>
            <a:r>
              <a:rPr lang="en-US" sz="2800" dirty="0" smtClean="0"/>
              <a:t>were </a:t>
            </a:r>
            <a:r>
              <a:rPr lang="en-US" sz="2800" b="1" dirty="0" smtClean="0"/>
              <a:t>retained</a:t>
            </a:r>
            <a:r>
              <a:rPr lang="en-US" sz="2800" dirty="0" smtClean="0"/>
              <a:t> </a:t>
            </a:r>
            <a:r>
              <a:rPr lang="en-US" sz="2800" dirty="0"/>
              <a:t>in their </a:t>
            </a:r>
            <a:r>
              <a:rPr lang="en-US" sz="2800" dirty="0" smtClean="0"/>
              <a:t>appropriate Annexes. </a:t>
            </a:r>
          </a:p>
          <a:p>
            <a:r>
              <a:rPr lang="en-US" sz="2800" b="1" dirty="0" smtClean="0"/>
              <a:t>Examples include:</a:t>
            </a:r>
          </a:p>
          <a:p>
            <a:pPr lvl="1"/>
            <a:r>
              <a:rPr lang="en-US" sz="2400" dirty="0" smtClean="0"/>
              <a:t>Annex </a:t>
            </a:r>
            <a:r>
              <a:rPr lang="en-US" sz="2400" dirty="0"/>
              <a:t>1 (1.2.4.2</a:t>
            </a:r>
            <a:r>
              <a:rPr lang="en-US" sz="2400" dirty="0" smtClean="0"/>
              <a:t>) - </a:t>
            </a:r>
            <a:r>
              <a:rPr lang="en-US" sz="2400" dirty="0"/>
              <a:t>basic safety management principles applicable to the </a:t>
            </a:r>
            <a:r>
              <a:rPr lang="en-US" sz="2400" b="1" dirty="0"/>
              <a:t>medical assessment </a:t>
            </a:r>
            <a:r>
              <a:rPr lang="en-US" sz="2400" dirty="0"/>
              <a:t>process of license holders; and</a:t>
            </a:r>
          </a:p>
          <a:p>
            <a:pPr lvl="1"/>
            <a:r>
              <a:rPr lang="en-US" sz="2400" dirty="0"/>
              <a:t>Annex 6, Part I and </a:t>
            </a:r>
            <a:r>
              <a:rPr lang="en-US" sz="2400" dirty="0" smtClean="0"/>
              <a:t>III - the </a:t>
            </a:r>
            <a:r>
              <a:rPr lang="en-US" sz="2400" b="1" dirty="0"/>
              <a:t>flight data analysis </a:t>
            </a:r>
            <a:r>
              <a:rPr lang="en-US" sz="2400" b="1" dirty="0" err="1"/>
              <a:t>programme</a:t>
            </a:r>
            <a:r>
              <a:rPr lang="en-US" sz="2400" b="1" dirty="0"/>
              <a:t> </a:t>
            </a:r>
            <a:r>
              <a:rPr lang="en-US" sz="2400" dirty="0"/>
              <a:t>is part of the </a:t>
            </a:r>
            <a:r>
              <a:rPr lang="en-US" sz="2400" dirty="0" err="1"/>
              <a:t>aeroplane</a:t>
            </a:r>
            <a:r>
              <a:rPr lang="en-US" sz="2400" dirty="0"/>
              <a:t> or helicopter operator’s </a:t>
            </a:r>
            <a:r>
              <a:rPr lang="en-US" sz="2400" dirty="0" smtClean="0"/>
              <a:t>SMS.</a:t>
            </a:r>
            <a:endParaRPr lang="en-CA" sz="2400" dirty="0"/>
          </a:p>
        </p:txBody>
      </p:sp>
    </p:spTree>
    <p:extLst>
      <p:ext uri="{BB962C8B-B14F-4D97-AF65-F5344CB8AC3E}">
        <p14:creationId xmlns:p14="http://schemas.microsoft.com/office/powerpoint/2010/main" val="270002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Basis of Annex 19, 1st edition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fontScale="70000" lnSpcReduction="20000"/>
          </a:bodyPr>
          <a:lstStyle/>
          <a:p>
            <a:pPr>
              <a:lnSpc>
                <a:spcPct val="120000"/>
              </a:lnSpc>
              <a:spcAft>
                <a:spcPts val="600"/>
              </a:spcAft>
            </a:pPr>
            <a:r>
              <a:rPr lang="en-US" dirty="0" smtClean="0"/>
              <a:t>As a result of the </a:t>
            </a:r>
            <a:r>
              <a:rPr lang="en-US" b="1" dirty="0" smtClean="0"/>
              <a:t>transfer</a:t>
            </a:r>
            <a:r>
              <a:rPr lang="en-US" dirty="0" smtClean="0"/>
              <a:t> of the overarching safety management provisions to Annex 19, consequential </a:t>
            </a:r>
            <a:r>
              <a:rPr lang="en-US" dirty="0"/>
              <a:t>amendments to existing Annexes </a:t>
            </a:r>
            <a:r>
              <a:rPr lang="en-US" dirty="0" smtClean="0"/>
              <a:t>were adopted by the ICAO Council, as follows:</a:t>
            </a:r>
          </a:p>
          <a:p>
            <a:pPr lvl="1">
              <a:lnSpc>
                <a:spcPct val="120000"/>
              </a:lnSpc>
            </a:pPr>
            <a:r>
              <a:rPr lang="en-GB" dirty="0" smtClean="0"/>
              <a:t>Amendment 171 to Annex 1, </a:t>
            </a:r>
          </a:p>
          <a:p>
            <a:pPr lvl="1">
              <a:lnSpc>
                <a:spcPct val="120000"/>
              </a:lnSpc>
            </a:pPr>
            <a:r>
              <a:rPr lang="en-GB" dirty="0" smtClean="0"/>
              <a:t>Amendment 37 to Annex 6, Part I,</a:t>
            </a:r>
          </a:p>
          <a:p>
            <a:pPr lvl="1">
              <a:lnSpc>
                <a:spcPct val="120000"/>
              </a:lnSpc>
            </a:pPr>
            <a:r>
              <a:rPr lang="en-GB" dirty="0" smtClean="0"/>
              <a:t>Amendment 32 </a:t>
            </a:r>
            <a:r>
              <a:rPr lang="en-GB" dirty="0"/>
              <a:t>to Annex 6, Part </a:t>
            </a:r>
            <a:r>
              <a:rPr lang="en-GB" dirty="0" smtClean="0"/>
              <a:t>II,</a:t>
            </a:r>
          </a:p>
          <a:p>
            <a:pPr lvl="1">
              <a:lnSpc>
                <a:spcPct val="120000"/>
              </a:lnSpc>
            </a:pPr>
            <a:r>
              <a:rPr lang="en-GB" dirty="0" smtClean="0"/>
              <a:t>Amendment 18 </a:t>
            </a:r>
            <a:r>
              <a:rPr lang="en-GB" dirty="0"/>
              <a:t>to Annex 6, Part</a:t>
            </a:r>
            <a:r>
              <a:rPr lang="en-GB" dirty="0" smtClean="0"/>
              <a:t> III, </a:t>
            </a:r>
          </a:p>
          <a:p>
            <a:pPr lvl="1">
              <a:lnSpc>
                <a:spcPct val="120000"/>
              </a:lnSpc>
            </a:pPr>
            <a:r>
              <a:rPr lang="en-GB" dirty="0" smtClean="0"/>
              <a:t>Amendment 104 </a:t>
            </a:r>
            <a:r>
              <a:rPr lang="en-GB" dirty="0"/>
              <a:t>to Annex </a:t>
            </a:r>
            <a:r>
              <a:rPr lang="en-GB" dirty="0" smtClean="0"/>
              <a:t>8,</a:t>
            </a:r>
          </a:p>
          <a:p>
            <a:pPr lvl="1">
              <a:lnSpc>
                <a:spcPct val="120000"/>
              </a:lnSpc>
            </a:pPr>
            <a:r>
              <a:rPr lang="en-GB" dirty="0" smtClean="0"/>
              <a:t>Amendment 49 </a:t>
            </a:r>
            <a:r>
              <a:rPr lang="en-GB" dirty="0"/>
              <a:t>to Annex </a:t>
            </a:r>
            <a:r>
              <a:rPr lang="en-GB" dirty="0" smtClean="0"/>
              <a:t>11, </a:t>
            </a:r>
          </a:p>
          <a:p>
            <a:pPr lvl="1">
              <a:lnSpc>
                <a:spcPct val="120000"/>
              </a:lnSpc>
            </a:pPr>
            <a:r>
              <a:rPr lang="en-GB" dirty="0" smtClean="0"/>
              <a:t>Amendment 14 </a:t>
            </a:r>
            <a:r>
              <a:rPr lang="en-GB" dirty="0"/>
              <a:t>to Annex </a:t>
            </a:r>
            <a:r>
              <a:rPr lang="en-GB" dirty="0" smtClean="0"/>
              <a:t>13; and </a:t>
            </a:r>
          </a:p>
          <a:p>
            <a:pPr lvl="1">
              <a:lnSpc>
                <a:spcPct val="120000"/>
              </a:lnSpc>
            </a:pPr>
            <a:r>
              <a:rPr lang="en-GB" dirty="0" smtClean="0"/>
              <a:t>Amendment 11 </a:t>
            </a:r>
            <a:r>
              <a:rPr lang="en-GB" dirty="0"/>
              <a:t>to Annex </a:t>
            </a:r>
            <a:r>
              <a:rPr lang="en-GB" dirty="0" smtClean="0"/>
              <a:t>14</a:t>
            </a:r>
            <a:r>
              <a:rPr lang="en-GB" dirty="0"/>
              <a:t>, Volume </a:t>
            </a:r>
            <a:r>
              <a:rPr lang="en-GB" dirty="0" smtClean="0"/>
              <a:t>I</a:t>
            </a:r>
            <a:r>
              <a:rPr lang="en-GB" dirty="0"/>
              <a:t>.</a:t>
            </a:r>
            <a:endParaRPr lang="en-US" dirty="0"/>
          </a:p>
          <a:p>
            <a:pPr lvl="1">
              <a:lnSpc>
                <a:spcPct val="120000"/>
              </a:lnSpc>
            </a:pPr>
            <a:endParaRPr lang="en-US" dirty="0" smtClean="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Detailed content of Annex 19, 1</a:t>
            </a:r>
            <a:r>
              <a:rPr lang="en-US" baseline="30000" dirty="0">
                <a:effectLst>
                  <a:outerShdw blurRad="38100" dist="38100" dir="2700000" algn="tl">
                    <a:srgbClr val="000000">
                      <a:alpha val="43137"/>
                    </a:srgbClr>
                  </a:outerShdw>
                </a:effectLst>
              </a:rPr>
              <a:t>st</a:t>
            </a:r>
            <a:r>
              <a:rPr lang="en-US" dirty="0">
                <a:effectLst>
                  <a:outerShdw blurRad="38100" dist="38100" dir="2700000" algn="tl">
                    <a:srgbClr val="000000">
                      <a:alpha val="43137"/>
                    </a:srgbClr>
                  </a:outerShdw>
                </a:effectLst>
              </a:rPr>
              <a:t> edition</a:t>
            </a: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866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Annex </a:t>
            </a:r>
            <a:r>
              <a:rPr lang="en-GB" dirty="0">
                <a:effectLst>
                  <a:outerShdw blurRad="38100" dist="38100" dir="2700000" algn="tl">
                    <a:srgbClr val="000000">
                      <a:alpha val="43137"/>
                    </a:srgbClr>
                  </a:outerShdw>
                </a:effectLst>
              </a:rPr>
              <a:t>19, </a:t>
            </a:r>
            <a:r>
              <a:rPr lang="en-GB" dirty="0" smtClean="0">
                <a:effectLst>
                  <a:outerShdw blurRad="38100" dist="38100" dir="2700000" algn="tl">
                    <a:srgbClr val="000000">
                      <a:alpha val="43137"/>
                    </a:srgbClr>
                  </a:outerShdw>
                </a:effectLst>
              </a:rPr>
              <a:t>1st </a:t>
            </a:r>
            <a:r>
              <a:rPr lang="en-GB" dirty="0">
                <a:effectLst>
                  <a:outerShdw blurRad="38100" dist="38100" dir="2700000" algn="tl">
                    <a:srgbClr val="000000">
                      <a:alpha val="43137"/>
                    </a:srgbClr>
                  </a:outerShdw>
                </a:effectLst>
              </a:rPr>
              <a:t>e</a:t>
            </a:r>
            <a:r>
              <a:rPr lang="en-GB" dirty="0" smtClean="0">
                <a:effectLst>
                  <a:outerShdw blurRad="38100" dist="38100" dir="2700000" algn="tl">
                    <a:srgbClr val="000000">
                      <a:alpha val="43137"/>
                    </a:srgbClr>
                  </a:outerShdw>
                </a:effectLst>
              </a:rPr>
              <a:t>dition - Overview</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856984" cy="4713387"/>
          </a:xfrm>
        </p:spPr>
        <p:txBody>
          <a:bodyPr>
            <a:normAutofit fontScale="70000" lnSpcReduction="20000"/>
          </a:bodyPr>
          <a:lstStyle/>
          <a:p>
            <a:pPr>
              <a:lnSpc>
                <a:spcPct val="120000"/>
              </a:lnSpc>
              <a:spcAft>
                <a:spcPts val="600"/>
              </a:spcAft>
            </a:pPr>
            <a:r>
              <a:rPr lang="en-GB" b="1" dirty="0"/>
              <a:t>CHAPTER 1 </a:t>
            </a:r>
            <a:r>
              <a:rPr lang="en-GB" dirty="0"/>
              <a:t>– </a:t>
            </a:r>
            <a:r>
              <a:rPr lang="en-GB" dirty="0" smtClean="0"/>
              <a:t>Definitions</a:t>
            </a:r>
          </a:p>
          <a:p>
            <a:pPr>
              <a:lnSpc>
                <a:spcPct val="120000"/>
              </a:lnSpc>
              <a:spcAft>
                <a:spcPts val="600"/>
              </a:spcAft>
            </a:pPr>
            <a:r>
              <a:rPr lang="en-GB" b="1" dirty="0" smtClean="0"/>
              <a:t>CHAPTER </a:t>
            </a:r>
            <a:r>
              <a:rPr lang="en-GB" b="1" dirty="0"/>
              <a:t>2 </a:t>
            </a:r>
            <a:r>
              <a:rPr lang="en-GB" dirty="0"/>
              <a:t>– </a:t>
            </a:r>
            <a:r>
              <a:rPr lang="en-GB" dirty="0" smtClean="0"/>
              <a:t>Applicability</a:t>
            </a:r>
          </a:p>
          <a:p>
            <a:pPr>
              <a:lnSpc>
                <a:spcPct val="120000"/>
              </a:lnSpc>
              <a:spcAft>
                <a:spcPts val="600"/>
              </a:spcAft>
            </a:pPr>
            <a:r>
              <a:rPr lang="en-GB" b="1" dirty="0" smtClean="0"/>
              <a:t>CHAPTER </a:t>
            </a:r>
            <a:r>
              <a:rPr lang="en-GB" b="1" dirty="0"/>
              <a:t>3</a:t>
            </a:r>
            <a:r>
              <a:rPr lang="en-GB" dirty="0"/>
              <a:t> – State safety management </a:t>
            </a:r>
            <a:r>
              <a:rPr lang="en-GB" dirty="0" smtClean="0"/>
              <a:t>responsibilities</a:t>
            </a:r>
          </a:p>
          <a:p>
            <a:pPr>
              <a:lnSpc>
                <a:spcPct val="120000"/>
              </a:lnSpc>
              <a:spcAft>
                <a:spcPts val="600"/>
              </a:spcAft>
            </a:pPr>
            <a:r>
              <a:rPr lang="en-GB" b="1" dirty="0" smtClean="0"/>
              <a:t>CHAPTER </a:t>
            </a:r>
            <a:r>
              <a:rPr lang="en-GB" b="1" dirty="0"/>
              <a:t>4 </a:t>
            </a:r>
            <a:r>
              <a:rPr lang="en-GB" dirty="0"/>
              <a:t>– Safety management system (SMS</a:t>
            </a:r>
            <a:r>
              <a:rPr lang="en-GB" dirty="0" smtClean="0"/>
              <a:t>)</a:t>
            </a:r>
          </a:p>
          <a:p>
            <a:pPr>
              <a:lnSpc>
                <a:spcPct val="120000"/>
              </a:lnSpc>
              <a:spcAft>
                <a:spcPts val="600"/>
              </a:spcAft>
            </a:pPr>
            <a:r>
              <a:rPr lang="en-GB" b="1" dirty="0" smtClean="0"/>
              <a:t>CHAPTER </a:t>
            </a:r>
            <a:r>
              <a:rPr lang="en-GB" b="1" dirty="0"/>
              <a:t>5</a:t>
            </a:r>
            <a:r>
              <a:rPr lang="en-GB" dirty="0"/>
              <a:t> – Safety data collection, analysis and </a:t>
            </a:r>
            <a:r>
              <a:rPr lang="en-GB" dirty="0" smtClean="0"/>
              <a:t>exchange</a:t>
            </a:r>
          </a:p>
          <a:p>
            <a:pPr>
              <a:lnSpc>
                <a:spcPct val="120000"/>
              </a:lnSpc>
              <a:spcAft>
                <a:spcPts val="600"/>
              </a:spcAft>
            </a:pPr>
            <a:r>
              <a:rPr lang="en-GB" b="1" dirty="0" smtClean="0"/>
              <a:t>APPENDIX </a:t>
            </a:r>
            <a:r>
              <a:rPr lang="en-GB" b="1" dirty="0"/>
              <a:t>1</a:t>
            </a:r>
            <a:r>
              <a:rPr lang="en-GB" dirty="0"/>
              <a:t> –State safety oversight </a:t>
            </a:r>
            <a:r>
              <a:rPr lang="en-GB" dirty="0" smtClean="0"/>
              <a:t>system</a:t>
            </a:r>
          </a:p>
          <a:p>
            <a:pPr>
              <a:lnSpc>
                <a:spcPct val="120000"/>
              </a:lnSpc>
              <a:spcAft>
                <a:spcPts val="600"/>
              </a:spcAft>
            </a:pPr>
            <a:r>
              <a:rPr lang="en-GB" b="1" dirty="0" smtClean="0"/>
              <a:t>APPENDIX </a:t>
            </a:r>
            <a:r>
              <a:rPr lang="en-GB" b="1" dirty="0"/>
              <a:t>2 </a:t>
            </a:r>
            <a:r>
              <a:rPr lang="en-GB" dirty="0"/>
              <a:t>– SMS </a:t>
            </a:r>
            <a:r>
              <a:rPr lang="en-GB" dirty="0" smtClean="0"/>
              <a:t>Framework</a:t>
            </a:r>
          </a:p>
          <a:p>
            <a:pPr>
              <a:lnSpc>
                <a:spcPct val="120000"/>
              </a:lnSpc>
              <a:spcAft>
                <a:spcPts val="600"/>
              </a:spcAft>
            </a:pPr>
            <a:r>
              <a:rPr lang="en-GB" b="1" dirty="0" smtClean="0"/>
              <a:t>ATTACHMENT </a:t>
            </a:r>
            <a:r>
              <a:rPr lang="en-GB" b="1" dirty="0"/>
              <a:t>A</a:t>
            </a:r>
            <a:r>
              <a:rPr lang="en-GB" dirty="0"/>
              <a:t> – SSP </a:t>
            </a:r>
            <a:r>
              <a:rPr lang="en-GB" dirty="0" smtClean="0"/>
              <a:t>Framework</a:t>
            </a:r>
          </a:p>
          <a:p>
            <a:pPr>
              <a:lnSpc>
                <a:spcPct val="120000"/>
              </a:lnSpc>
              <a:spcAft>
                <a:spcPts val="600"/>
              </a:spcAft>
            </a:pPr>
            <a:r>
              <a:rPr lang="en-GB" b="1" dirty="0" smtClean="0"/>
              <a:t>ATTACHMENT </a:t>
            </a:r>
            <a:r>
              <a:rPr lang="en-GB" b="1" dirty="0"/>
              <a:t>B </a:t>
            </a:r>
            <a:r>
              <a:rPr lang="en-GB" dirty="0"/>
              <a:t>– Legal guidance for the protection of information from safety data collection and processing </a:t>
            </a:r>
            <a:r>
              <a:rPr lang="en-GB" dirty="0" smtClean="0"/>
              <a:t>systems</a:t>
            </a:r>
            <a:endParaRPr lang="en-GB"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GB" dirty="0">
                <a:solidFill>
                  <a:srgbClr val="14639A"/>
                </a:solidFill>
              </a:rPr>
              <a:t>CHAPTER 1 – </a:t>
            </a:r>
            <a:r>
              <a:rPr lang="en-GB" b="1" dirty="0" smtClean="0">
                <a:solidFill>
                  <a:srgbClr val="14639A"/>
                </a:solidFill>
              </a:rPr>
              <a:t>Definitions</a:t>
            </a:r>
          </a:p>
          <a:p>
            <a:pPr lvl="1"/>
            <a:r>
              <a:rPr lang="en-US" dirty="0"/>
              <a:t>Includes 12 existing definitions and 6 new </a:t>
            </a:r>
            <a:r>
              <a:rPr lang="en-US" dirty="0" smtClean="0"/>
              <a:t>definitions specific to the management of safety.</a:t>
            </a:r>
          </a:p>
          <a:p>
            <a:endParaRPr lang="en-US" dirty="0"/>
          </a:p>
          <a:p>
            <a:r>
              <a:rPr lang="en-GB" dirty="0">
                <a:solidFill>
                  <a:srgbClr val="14639A"/>
                </a:solidFill>
              </a:rPr>
              <a:t>CHAPTER 2 – </a:t>
            </a:r>
            <a:r>
              <a:rPr lang="en-GB" b="1" dirty="0">
                <a:solidFill>
                  <a:srgbClr val="14639A"/>
                </a:solidFill>
              </a:rPr>
              <a:t>Applicability</a:t>
            </a:r>
          </a:p>
          <a:p>
            <a:pPr lvl="1"/>
            <a:r>
              <a:rPr lang="en-GB" dirty="0"/>
              <a:t>The Standards and Recommended Practices (SARPs) are applicable to safety management functions related to, or in direct support of, the safe operation of aircraft</a:t>
            </a:r>
            <a:endParaRPr lang="en-CA" dirty="0"/>
          </a:p>
        </p:txBody>
      </p:sp>
      <p:sp>
        <p:nvSpPr>
          <p:cNvPr id="7" name="Title 1"/>
          <p:cNvSpPr txBox="1">
            <a:spLocks/>
          </p:cNvSpPr>
          <p:nvPr/>
        </p:nvSpPr>
        <p:spPr>
          <a:xfrm>
            <a:off x="457201" y="98884"/>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rgbClr val="1B4177"/>
                </a:solidFill>
                <a:latin typeface="+mj-lt"/>
                <a:ea typeface="+mj-ea"/>
                <a:cs typeface="+mj-cs"/>
              </a:defRPr>
            </a:lvl1pPr>
          </a:lstStyle>
          <a:p>
            <a:r>
              <a:rPr lang="en-US" dirty="0">
                <a:effectLst>
                  <a:outerShdw blurRad="38100" dist="38100" dir="2700000" algn="tl">
                    <a:srgbClr val="000000">
                      <a:alpha val="43137"/>
                    </a:srgbClr>
                  </a:outerShdw>
                </a:effectLst>
              </a:rPr>
              <a:t>Annex 19, 1st edition - Structure</a:t>
            </a:r>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7504" y="1268760"/>
            <a:ext cx="8928992" cy="5040560"/>
          </a:xfrm>
        </p:spPr>
        <p:txBody>
          <a:bodyPr>
            <a:normAutofit fontScale="70000" lnSpcReduction="20000"/>
          </a:bodyPr>
          <a:lstStyle/>
          <a:p>
            <a:pPr>
              <a:lnSpc>
                <a:spcPct val="120000"/>
              </a:lnSpc>
              <a:spcAft>
                <a:spcPts val="1200"/>
              </a:spcAft>
            </a:pPr>
            <a:r>
              <a:rPr lang="en-GB" sz="4000" dirty="0">
                <a:solidFill>
                  <a:srgbClr val="14639A"/>
                </a:solidFill>
              </a:rPr>
              <a:t>CHAPTER 3 – </a:t>
            </a:r>
            <a:r>
              <a:rPr lang="en-GB" sz="4000" b="1" dirty="0">
                <a:solidFill>
                  <a:srgbClr val="14639A"/>
                </a:solidFill>
              </a:rPr>
              <a:t>State </a:t>
            </a:r>
            <a:r>
              <a:rPr lang="en-GB" sz="4000" b="1" dirty="0" smtClean="0">
                <a:solidFill>
                  <a:srgbClr val="14639A"/>
                </a:solidFill>
              </a:rPr>
              <a:t>Safety Management Responsibilities</a:t>
            </a:r>
          </a:p>
          <a:p>
            <a:pPr lvl="1">
              <a:lnSpc>
                <a:spcPct val="120000"/>
              </a:lnSpc>
              <a:spcAft>
                <a:spcPts val="1200"/>
              </a:spcAft>
            </a:pPr>
            <a:r>
              <a:rPr lang="en-US" dirty="0"/>
              <a:t>This chapter outlines </a:t>
            </a:r>
            <a:r>
              <a:rPr lang="en-US" dirty="0" smtClean="0"/>
              <a:t>safety </a:t>
            </a:r>
            <a:r>
              <a:rPr lang="en-US" dirty="0"/>
              <a:t>management responsibilities </a:t>
            </a:r>
            <a:r>
              <a:rPr lang="en-US" dirty="0" smtClean="0"/>
              <a:t>directly applicable to the State, including the SMS </a:t>
            </a:r>
            <a:r>
              <a:rPr lang="en-US" smtClean="0"/>
              <a:t>requirements be </a:t>
            </a:r>
            <a:r>
              <a:rPr lang="en-US" dirty="0"/>
              <a:t>implemented by the </a:t>
            </a:r>
            <a:r>
              <a:rPr lang="en-US" dirty="0" smtClean="0"/>
              <a:t>following service providers</a:t>
            </a:r>
            <a:r>
              <a:rPr lang="en-US" dirty="0" smtClean="0">
                <a:solidFill>
                  <a:srgbClr val="FF0000"/>
                </a:solidFill>
              </a:rPr>
              <a:t>*</a:t>
            </a:r>
            <a:r>
              <a:rPr lang="en-US" dirty="0" smtClean="0"/>
              <a:t> (as described in the relevant Annexes): </a:t>
            </a:r>
          </a:p>
          <a:p>
            <a:pPr marL="1314450" lvl="2" indent="-457200">
              <a:lnSpc>
                <a:spcPct val="120000"/>
              </a:lnSpc>
              <a:spcBef>
                <a:spcPts val="0"/>
              </a:spcBef>
              <a:spcAft>
                <a:spcPts val="600"/>
              </a:spcAft>
              <a:buFont typeface="+mj-lt"/>
              <a:buAutoNum type="arabicPeriod"/>
              <a:defRPr/>
            </a:pPr>
            <a:r>
              <a:rPr lang="en-GB" b="1" dirty="0"/>
              <a:t>Approved</a:t>
            </a:r>
            <a:r>
              <a:rPr lang="en-GB" dirty="0"/>
              <a:t> </a:t>
            </a:r>
            <a:r>
              <a:rPr lang="en-GB" b="1" dirty="0"/>
              <a:t>training </a:t>
            </a:r>
            <a:r>
              <a:rPr lang="en-GB" b="1" dirty="0" smtClean="0"/>
              <a:t>organizations</a:t>
            </a:r>
            <a:r>
              <a:rPr lang="en-GB" dirty="0" smtClean="0"/>
              <a:t>;</a:t>
            </a:r>
            <a:endParaRPr lang="en-GB" dirty="0"/>
          </a:p>
          <a:p>
            <a:pPr marL="1314450" lvl="2" indent="-457200">
              <a:lnSpc>
                <a:spcPct val="120000"/>
              </a:lnSpc>
              <a:spcBef>
                <a:spcPts val="0"/>
              </a:spcBef>
              <a:spcAft>
                <a:spcPts val="600"/>
              </a:spcAft>
              <a:buFont typeface="+mj-lt"/>
              <a:buAutoNum type="arabicPeriod"/>
              <a:defRPr/>
            </a:pPr>
            <a:r>
              <a:rPr lang="en-GB" b="1" dirty="0"/>
              <a:t>Operators of aeroplanes or helicopters </a:t>
            </a:r>
            <a:r>
              <a:rPr lang="en-GB" dirty="0"/>
              <a:t>authorized to conduct international </a:t>
            </a:r>
            <a:r>
              <a:rPr lang="en-GB" b="1" dirty="0"/>
              <a:t>commercial air </a:t>
            </a:r>
            <a:r>
              <a:rPr lang="en-GB" b="1" dirty="0" smtClean="0"/>
              <a:t>transport</a:t>
            </a:r>
            <a:r>
              <a:rPr lang="en-GB" dirty="0" smtClean="0"/>
              <a:t>;</a:t>
            </a:r>
            <a:endParaRPr lang="en-GB" dirty="0"/>
          </a:p>
          <a:p>
            <a:pPr marL="1314450" lvl="2" indent="-457200">
              <a:lnSpc>
                <a:spcPct val="120000"/>
              </a:lnSpc>
              <a:spcBef>
                <a:spcPts val="0"/>
              </a:spcBef>
              <a:spcAft>
                <a:spcPts val="600"/>
              </a:spcAft>
              <a:buFont typeface="+mj-lt"/>
              <a:buAutoNum type="arabicPeriod"/>
              <a:defRPr/>
            </a:pPr>
            <a:r>
              <a:rPr lang="en-GB" b="1" dirty="0"/>
              <a:t>Approved maintenance organizations </a:t>
            </a:r>
            <a:r>
              <a:rPr lang="en-GB" dirty="0"/>
              <a:t>providing services to operators as described in bullet 2;</a:t>
            </a:r>
          </a:p>
          <a:p>
            <a:pPr marL="1314450" lvl="2" indent="-457200">
              <a:lnSpc>
                <a:spcPct val="120000"/>
              </a:lnSpc>
              <a:spcBef>
                <a:spcPts val="0"/>
              </a:spcBef>
              <a:spcAft>
                <a:spcPts val="600"/>
              </a:spcAft>
              <a:buFont typeface="+mj-lt"/>
              <a:buAutoNum type="arabicPeriod"/>
              <a:defRPr/>
            </a:pPr>
            <a:r>
              <a:rPr lang="en-GB" dirty="0"/>
              <a:t>Organizations responsible for the type </a:t>
            </a:r>
            <a:r>
              <a:rPr lang="en-GB" b="1" dirty="0"/>
              <a:t>design or manufacture of </a:t>
            </a:r>
            <a:r>
              <a:rPr lang="en-GB" b="1" dirty="0" smtClean="0"/>
              <a:t>aircraft</a:t>
            </a:r>
            <a:r>
              <a:rPr lang="en-GB" dirty="0" smtClean="0"/>
              <a:t>;</a:t>
            </a:r>
            <a:endParaRPr lang="en-GB" dirty="0"/>
          </a:p>
          <a:p>
            <a:pPr marL="1314450" lvl="2" indent="-457200">
              <a:lnSpc>
                <a:spcPct val="120000"/>
              </a:lnSpc>
              <a:spcBef>
                <a:spcPts val="0"/>
              </a:spcBef>
              <a:spcAft>
                <a:spcPts val="600"/>
              </a:spcAft>
              <a:buFont typeface="+mj-lt"/>
              <a:buAutoNum type="arabicPeriod"/>
              <a:defRPr/>
            </a:pPr>
            <a:r>
              <a:rPr lang="en-GB" b="1" dirty="0"/>
              <a:t>Air traffic services (ATS) </a:t>
            </a:r>
            <a:r>
              <a:rPr lang="en-GB" b="1" dirty="0" smtClean="0"/>
              <a:t>providers</a:t>
            </a:r>
            <a:r>
              <a:rPr lang="en-GB" dirty="0" smtClean="0"/>
              <a:t>, </a:t>
            </a:r>
            <a:r>
              <a:rPr lang="en-GB" dirty="0"/>
              <a:t>and;</a:t>
            </a:r>
          </a:p>
          <a:p>
            <a:pPr marL="1314450" lvl="2" indent="-457200">
              <a:lnSpc>
                <a:spcPct val="120000"/>
              </a:lnSpc>
              <a:spcBef>
                <a:spcPts val="0"/>
              </a:spcBef>
              <a:spcAft>
                <a:spcPts val="600"/>
              </a:spcAft>
              <a:buFont typeface="+mj-lt"/>
              <a:buAutoNum type="arabicPeriod"/>
              <a:defRPr/>
            </a:pPr>
            <a:r>
              <a:rPr lang="en-GB" b="1" dirty="0"/>
              <a:t>Operators of certified </a:t>
            </a:r>
            <a:r>
              <a:rPr lang="en-GB" b="1" dirty="0" smtClean="0"/>
              <a:t>aerodromes</a:t>
            </a:r>
            <a:r>
              <a:rPr lang="en-GB" dirty="0" smtClean="0"/>
              <a:t>.</a:t>
            </a:r>
          </a:p>
          <a:p>
            <a:pPr marL="57150" indent="0">
              <a:lnSpc>
                <a:spcPct val="120000"/>
              </a:lnSpc>
              <a:spcBef>
                <a:spcPts val="0"/>
              </a:spcBef>
              <a:spcAft>
                <a:spcPts val="600"/>
              </a:spcAft>
              <a:buClr>
                <a:srgbClr val="00B050"/>
              </a:buClr>
              <a:buNone/>
              <a:defRPr/>
            </a:pPr>
            <a:endParaRPr lang="en-GB" sz="2600" dirty="0" smtClean="0"/>
          </a:p>
          <a:p>
            <a:pPr marL="57150" indent="0">
              <a:lnSpc>
                <a:spcPct val="120000"/>
              </a:lnSpc>
              <a:spcBef>
                <a:spcPts val="0"/>
              </a:spcBef>
              <a:spcAft>
                <a:spcPts val="600"/>
              </a:spcAft>
              <a:buClr>
                <a:srgbClr val="00B050"/>
              </a:buClr>
              <a:buNone/>
              <a:defRPr/>
            </a:pPr>
            <a:r>
              <a:rPr lang="en-GB" sz="2100" i="1" dirty="0" smtClean="0">
                <a:solidFill>
                  <a:srgbClr val="FF0000"/>
                </a:solidFill>
              </a:rPr>
              <a:t>*</a:t>
            </a:r>
            <a:r>
              <a:rPr lang="en-GB" sz="2100" i="1" dirty="0" smtClean="0">
                <a:solidFill>
                  <a:srgbClr val="666666"/>
                </a:solidFill>
              </a:rPr>
              <a:t> </a:t>
            </a:r>
            <a:r>
              <a:rPr lang="en-GB" sz="2100" i="1" dirty="0">
                <a:solidFill>
                  <a:srgbClr val="666666"/>
                </a:solidFill>
              </a:rPr>
              <a:t>F</a:t>
            </a:r>
            <a:r>
              <a:rPr lang="en-GB" sz="2100" i="1" dirty="0" smtClean="0">
                <a:solidFill>
                  <a:srgbClr val="666666"/>
                </a:solidFill>
              </a:rPr>
              <a:t>or the purposes of Annex 19, the  term “service provider” refers to the list above.</a:t>
            </a:r>
            <a:endParaRPr lang="en-GB" sz="2100" i="1" dirty="0">
              <a:solidFill>
                <a:srgbClr val="666666"/>
              </a:solidFill>
            </a:endParaRPr>
          </a:p>
        </p:txBody>
      </p:sp>
      <p:sp>
        <p:nvSpPr>
          <p:cNvPr id="3" name="Title 2"/>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Annex 19, 1st edition - </a:t>
            </a:r>
            <a:r>
              <a:rPr lang="en-US" dirty="0" smtClean="0">
                <a:effectLst>
                  <a:outerShdw blurRad="38100" dist="38100" dir="2700000" algn="tl">
                    <a:srgbClr val="000000">
                      <a:alpha val="43137"/>
                    </a:srgbClr>
                  </a:outerShdw>
                </a:effectLst>
              </a:rPr>
              <a:t>Structure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7504" y="1412776"/>
            <a:ext cx="8928992" cy="4713387"/>
          </a:xfrm>
        </p:spPr>
        <p:txBody>
          <a:bodyPr>
            <a:normAutofit/>
          </a:bodyPr>
          <a:lstStyle/>
          <a:p>
            <a:pPr>
              <a:spcAft>
                <a:spcPts val="1200"/>
              </a:spcAft>
            </a:pPr>
            <a:r>
              <a:rPr lang="en-GB" sz="2800" dirty="0">
                <a:solidFill>
                  <a:srgbClr val="14639A"/>
                </a:solidFill>
              </a:rPr>
              <a:t>CHAPTER 3 – </a:t>
            </a:r>
            <a:r>
              <a:rPr lang="en-GB" sz="2800" b="1" dirty="0">
                <a:solidFill>
                  <a:srgbClr val="14639A"/>
                </a:solidFill>
              </a:rPr>
              <a:t>State </a:t>
            </a:r>
            <a:r>
              <a:rPr lang="en-GB" sz="2800" b="1" dirty="0" smtClean="0">
                <a:solidFill>
                  <a:srgbClr val="14639A"/>
                </a:solidFill>
              </a:rPr>
              <a:t>Safety Management Responsibilities (cont.)</a:t>
            </a:r>
          </a:p>
          <a:p>
            <a:pPr lvl="1"/>
            <a:r>
              <a:rPr lang="en-US" sz="2400" dirty="0" smtClean="0"/>
              <a:t>In particular, it addresses </a:t>
            </a:r>
            <a:r>
              <a:rPr lang="en-US" sz="2400" dirty="0"/>
              <a:t>the </a:t>
            </a:r>
            <a:r>
              <a:rPr lang="en-US" sz="2400" dirty="0" smtClean="0"/>
              <a:t>elements of the State Safety </a:t>
            </a:r>
            <a:r>
              <a:rPr lang="en-US" sz="2400" dirty="0" err="1" smtClean="0"/>
              <a:t>Programme</a:t>
            </a:r>
            <a:r>
              <a:rPr lang="en-US" sz="2400" dirty="0" smtClean="0"/>
              <a:t> </a:t>
            </a:r>
            <a:r>
              <a:rPr lang="en-US" sz="2400" dirty="0"/>
              <a:t>(</a:t>
            </a:r>
            <a:r>
              <a:rPr lang="en-US" sz="2400" b="1" dirty="0"/>
              <a:t>SSP</a:t>
            </a:r>
            <a:r>
              <a:rPr lang="en-US" sz="2400" dirty="0"/>
              <a:t>) and the State safety oversight Standards, respectively described in Attachment A (</a:t>
            </a:r>
            <a:r>
              <a:rPr lang="en-US" sz="2400" b="1" dirty="0"/>
              <a:t>SSP framework</a:t>
            </a:r>
            <a:r>
              <a:rPr lang="en-US" sz="2400" dirty="0"/>
              <a:t>) and Appendix </a:t>
            </a:r>
            <a:r>
              <a:rPr lang="en-US" sz="2400" dirty="0" smtClean="0"/>
              <a:t>1 </a:t>
            </a:r>
            <a:r>
              <a:rPr lang="en-US" sz="2400" dirty="0"/>
              <a:t>(</a:t>
            </a:r>
            <a:r>
              <a:rPr lang="en-US" sz="2400" b="1" dirty="0"/>
              <a:t>State safety oversight system</a:t>
            </a:r>
            <a:r>
              <a:rPr lang="en-US" sz="2400" dirty="0" smtClean="0"/>
              <a:t>).</a:t>
            </a:r>
            <a:endParaRPr lang="en-US" sz="2400" dirty="0"/>
          </a:p>
        </p:txBody>
      </p:sp>
      <p:sp>
        <p:nvSpPr>
          <p:cNvPr id="3" name="Title 2"/>
          <p:cNvSpPr>
            <a:spLocks noGrp="1"/>
          </p:cNvSpPr>
          <p:nvPr>
            <p:ph type="title"/>
          </p:nvPr>
        </p:nvSpPr>
        <p:spPr/>
        <p:txBody>
          <a:bodyPr/>
          <a:lstStyle/>
          <a:p>
            <a:r>
              <a:rPr lang="en-US" dirty="0">
                <a:effectLst>
                  <a:outerShdw blurRad="38100" dist="38100" dir="2700000" algn="tl">
                    <a:srgbClr val="000000">
                      <a:alpha val="43137"/>
                    </a:srgbClr>
                  </a:outerShdw>
                </a:effectLst>
              </a:rPr>
              <a:t>Annex 19, 1st edition - Structure</a:t>
            </a:r>
          </a:p>
        </p:txBody>
      </p:sp>
    </p:spTree>
    <p:extLst>
      <p:ext uri="{BB962C8B-B14F-4D97-AF65-F5344CB8AC3E}">
        <p14:creationId xmlns:p14="http://schemas.microsoft.com/office/powerpoint/2010/main" val="70300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1268760"/>
            <a:ext cx="9144000" cy="5040560"/>
          </a:xfrm>
        </p:spPr>
        <p:txBody>
          <a:bodyPr>
            <a:normAutofit/>
          </a:bodyPr>
          <a:lstStyle/>
          <a:p>
            <a:pPr>
              <a:spcAft>
                <a:spcPts val="1200"/>
              </a:spcAft>
            </a:pPr>
            <a:r>
              <a:rPr lang="en-GB" dirty="0">
                <a:solidFill>
                  <a:srgbClr val="14639A"/>
                </a:solidFill>
              </a:rPr>
              <a:t>CHAPTER 4 – </a:t>
            </a:r>
            <a:r>
              <a:rPr lang="en-GB" b="1" dirty="0">
                <a:solidFill>
                  <a:srgbClr val="14639A"/>
                </a:solidFill>
              </a:rPr>
              <a:t>Safety </a:t>
            </a:r>
            <a:r>
              <a:rPr lang="en-GB" b="1" dirty="0" smtClean="0">
                <a:solidFill>
                  <a:srgbClr val="14639A"/>
                </a:solidFill>
              </a:rPr>
              <a:t>Management System </a:t>
            </a:r>
            <a:r>
              <a:rPr lang="en-GB" b="1" dirty="0">
                <a:solidFill>
                  <a:srgbClr val="14639A"/>
                </a:solidFill>
              </a:rPr>
              <a:t>(SMS)</a:t>
            </a:r>
          </a:p>
          <a:p>
            <a:pPr marL="742950" lvl="2" indent="-342900">
              <a:buFont typeface="Calibri" pitchFamily="34" charset="0"/>
              <a:buChar char="-"/>
            </a:pPr>
            <a:r>
              <a:rPr lang="en-GB" dirty="0" smtClean="0"/>
              <a:t>Outlines the </a:t>
            </a:r>
            <a:r>
              <a:rPr lang="en-GB" dirty="0"/>
              <a:t>safety management responsibilities </a:t>
            </a:r>
            <a:r>
              <a:rPr lang="en-GB" dirty="0" smtClean="0"/>
              <a:t>of service providers, described in </a:t>
            </a:r>
            <a:r>
              <a:rPr lang="en-GB" dirty="0"/>
              <a:t>Appendix 2</a:t>
            </a:r>
            <a:r>
              <a:rPr lang="en-GB" dirty="0" smtClean="0"/>
              <a:t> </a:t>
            </a:r>
            <a:r>
              <a:rPr lang="en-GB" dirty="0"/>
              <a:t>(</a:t>
            </a:r>
            <a:r>
              <a:rPr lang="en-GB" b="1" dirty="0"/>
              <a:t>SMS framework</a:t>
            </a:r>
            <a:r>
              <a:rPr lang="en-GB" b="1" dirty="0" smtClean="0"/>
              <a:t>);</a:t>
            </a:r>
          </a:p>
          <a:p>
            <a:pPr marL="742950" lvl="2" indent="-342900">
              <a:buFont typeface="Calibri" pitchFamily="34" charset="0"/>
              <a:buChar char="-"/>
            </a:pPr>
            <a:r>
              <a:rPr lang="en-GB" dirty="0" smtClean="0"/>
              <a:t>Also </a:t>
            </a:r>
            <a:r>
              <a:rPr lang="en-GB" dirty="0"/>
              <a:t>includes the safety management responsibilities of </a:t>
            </a:r>
            <a:r>
              <a:rPr lang="en-GB" b="1" dirty="0" smtClean="0"/>
              <a:t>international </a:t>
            </a:r>
            <a:r>
              <a:rPr lang="en-GB" b="1" dirty="0"/>
              <a:t>general aviation </a:t>
            </a:r>
            <a:r>
              <a:rPr lang="en-GB" b="1" dirty="0" smtClean="0"/>
              <a:t>operators</a:t>
            </a:r>
            <a:r>
              <a:rPr lang="en-GB" dirty="0" smtClean="0"/>
              <a:t>, </a:t>
            </a:r>
            <a:r>
              <a:rPr lang="en-GB" dirty="0"/>
              <a:t>conducting operations of large or turbojet </a:t>
            </a:r>
            <a:r>
              <a:rPr lang="en-GB" dirty="0" smtClean="0"/>
              <a:t>aeroplanes.</a:t>
            </a:r>
            <a:endParaRPr lang="en-GB" b="1" dirty="0" smtClean="0"/>
          </a:p>
          <a:p>
            <a:pPr marL="742950" lvl="2" indent="-342900">
              <a:buFont typeface="Calibri" pitchFamily="34" charset="0"/>
              <a:buChar char="-"/>
            </a:pPr>
            <a:endParaRPr lang="en-GB" dirty="0"/>
          </a:p>
        </p:txBody>
      </p:sp>
      <p:sp>
        <p:nvSpPr>
          <p:cNvPr id="3" name="Title 2"/>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Annex 19, 1st edition - </a:t>
            </a:r>
            <a:r>
              <a:rPr lang="en-US" dirty="0" smtClean="0">
                <a:effectLst>
                  <a:outerShdw blurRad="38100" dist="38100" dir="2700000" algn="tl">
                    <a:srgbClr val="000000">
                      <a:alpha val="43137"/>
                    </a:srgbClr>
                  </a:outerShdw>
                </a:effectLst>
              </a:rPr>
              <a:t>Structure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489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b="1" dirty="0" smtClean="0"/>
          </a:p>
          <a:p>
            <a:endParaRPr lang="en-US" b="1" dirty="0" smtClean="0"/>
          </a:p>
          <a:p>
            <a:endParaRPr lang="en-US" b="1" dirty="0"/>
          </a:p>
          <a:p>
            <a:r>
              <a:rPr lang="en-US" b="1" dirty="0" smtClean="0"/>
              <a:t>Why </a:t>
            </a:r>
            <a:r>
              <a:rPr lang="en-US" b="1" dirty="0"/>
              <a:t>a new Annex?</a:t>
            </a:r>
          </a:p>
          <a:p>
            <a:endParaRPr lang="en-CA" dirty="0"/>
          </a:p>
        </p:txBody>
      </p:sp>
      <p:pic>
        <p:nvPicPr>
          <p:cNvPr id="102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340768"/>
            <a:ext cx="3980723" cy="491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03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79512" y="1412776"/>
            <a:ext cx="8784976" cy="4713387"/>
          </a:xfrm>
        </p:spPr>
        <p:txBody>
          <a:bodyPr>
            <a:normAutofit/>
          </a:bodyPr>
          <a:lstStyle/>
          <a:p>
            <a:pPr>
              <a:spcAft>
                <a:spcPts val="1200"/>
              </a:spcAft>
            </a:pPr>
            <a:r>
              <a:rPr lang="en-GB" sz="2800" dirty="0">
                <a:solidFill>
                  <a:srgbClr val="14639A"/>
                </a:solidFill>
              </a:rPr>
              <a:t>CHAPTER 5 – </a:t>
            </a:r>
            <a:r>
              <a:rPr lang="en-GB" sz="2800" b="1" dirty="0">
                <a:solidFill>
                  <a:srgbClr val="14639A"/>
                </a:solidFill>
              </a:rPr>
              <a:t>Safety </a:t>
            </a:r>
            <a:r>
              <a:rPr lang="en-GB" sz="2800" b="1" dirty="0" smtClean="0">
                <a:solidFill>
                  <a:srgbClr val="14639A"/>
                </a:solidFill>
              </a:rPr>
              <a:t>Data Collection</a:t>
            </a:r>
            <a:r>
              <a:rPr lang="en-GB" sz="2800" b="1" dirty="0">
                <a:solidFill>
                  <a:srgbClr val="14639A"/>
                </a:solidFill>
              </a:rPr>
              <a:t>, </a:t>
            </a:r>
            <a:r>
              <a:rPr lang="en-GB" sz="2800" b="1" dirty="0" smtClean="0">
                <a:solidFill>
                  <a:srgbClr val="14639A"/>
                </a:solidFill>
              </a:rPr>
              <a:t>Analysis </a:t>
            </a:r>
            <a:r>
              <a:rPr lang="en-GB" sz="2800" b="1" dirty="0">
                <a:solidFill>
                  <a:srgbClr val="14639A"/>
                </a:solidFill>
              </a:rPr>
              <a:t>and </a:t>
            </a:r>
            <a:r>
              <a:rPr lang="en-GB" sz="2800" b="1" dirty="0" smtClean="0">
                <a:solidFill>
                  <a:srgbClr val="14639A"/>
                </a:solidFill>
              </a:rPr>
              <a:t>Exchange</a:t>
            </a:r>
          </a:p>
          <a:p>
            <a:pPr lvl="1"/>
            <a:r>
              <a:rPr lang="en-GB" sz="2400" dirty="0" smtClean="0"/>
              <a:t>Outlines </a:t>
            </a:r>
            <a:r>
              <a:rPr lang="en-GB" sz="2400" dirty="0"/>
              <a:t>the specifications to support safety management activities by collection and analysis of safety data and by  exchange of safety information, as part of the </a:t>
            </a:r>
            <a:r>
              <a:rPr lang="en-GB" sz="2400" dirty="0" smtClean="0"/>
              <a:t>SSP.</a:t>
            </a:r>
          </a:p>
          <a:p>
            <a:pPr lvl="1"/>
            <a:r>
              <a:rPr lang="en-GB" sz="2400" dirty="0" smtClean="0"/>
              <a:t>Complemented </a:t>
            </a:r>
            <a:r>
              <a:rPr lang="en-GB" sz="2400" dirty="0"/>
              <a:t>by Attachment B </a:t>
            </a:r>
            <a:r>
              <a:rPr lang="en-GB" sz="2400" dirty="0" smtClean="0"/>
              <a:t>- </a:t>
            </a:r>
            <a:r>
              <a:rPr lang="en-GB" sz="2400" i="1" dirty="0" smtClean="0"/>
              <a:t>Legal </a:t>
            </a:r>
            <a:r>
              <a:rPr lang="en-GB" sz="2400" i="1" dirty="0"/>
              <a:t>guidance for the protection of information from safety data collection and processing </a:t>
            </a:r>
            <a:r>
              <a:rPr lang="en-GB" sz="2400" i="1" dirty="0" smtClean="0"/>
              <a:t>systems</a:t>
            </a:r>
            <a:r>
              <a:rPr lang="en-GB" sz="2400" dirty="0" smtClean="0"/>
              <a:t>.</a:t>
            </a:r>
            <a:endParaRPr lang="en-GB" sz="2400" dirty="0"/>
          </a:p>
          <a:p>
            <a:pPr lvl="1"/>
            <a:endParaRPr lang="en-GB" sz="2400" dirty="0" smtClean="0"/>
          </a:p>
          <a:p>
            <a:endParaRPr lang="en-GB" sz="2800" b="1" i="1" dirty="0"/>
          </a:p>
          <a:p>
            <a:endParaRPr lang="en-CA" sz="2800" dirty="0"/>
          </a:p>
        </p:txBody>
      </p:sp>
      <p:sp>
        <p:nvSpPr>
          <p:cNvPr id="3" name="Title 2"/>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Annex 19, 1st edition - </a:t>
            </a:r>
            <a:r>
              <a:rPr lang="en-US" dirty="0" smtClean="0">
                <a:effectLst>
                  <a:outerShdw blurRad="38100" dist="38100" dir="2700000" algn="tl">
                    <a:srgbClr val="000000">
                      <a:alpha val="43137"/>
                    </a:srgbClr>
                  </a:outerShdw>
                </a:effectLst>
              </a:rPr>
              <a:t>Structure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What is new in Annex 19, 1</a:t>
            </a:r>
            <a:r>
              <a:rPr lang="en-US" baseline="30000" dirty="0">
                <a:effectLst>
                  <a:outerShdw blurRad="38100" dist="38100" dir="2700000" algn="tl">
                    <a:srgbClr val="000000">
                      <a:alpha val="43137"/>
                    </a:srgbClr>
                  </a:outerShdw>
                </a:effectLst>
              </a:rPr>
              <a:t>st</a:t>
            </a:r>
            <a:r>
              <a:rPr lang="en-US" dirty="0">
                <a:effectLst>
                  <a:outerShdw blurRad="38100" dist="38100" dir="2700000" algn="tl">
                    <a:srgbClr val="000000">
                      <a:alpha val="43137"/>
                    </a:srgbClr>
                  </a:outerShdw>
                </a:effectLst>
              </a:rPr>
              <a:t> edition?</a:t>
            </a: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54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79512" y="1412776"/>
            <a:ext cx="8856984" cy="4824536"/>
          </a:xfrm>
        </p:spPr>
        <p:txBody>
          <a:bodyPr>
            <a:normAutofit/>
          </a:bodyPr>
          <a:lstStyle/>
          <a:p>
            <a:pPr>
              <a:spcAft>
                <a:spcPts val="1200"/>
              </a:spcAft>
            </a:pPr>
            <a:r>
              <a:rPr lang="en-US" sz="2800" b="1" dirty="0" smtClean="0"/>
              <a:t>The following 4 changes establish new provisions:</a:t>
            </a:r>
          </a:p>
          <a:p>
            <a:pPr marL="914400" lvl="3" indent="-457200">
              <a:spcAft>
                <a:spcPts val="1200"/>
              </a:spcAft>
              <a:buAutoNum type="arabicPeriod"/>
              <a:defRPr/>
            </a:pPr>
            <a:r>
              <a:rPr lang="en-US" sz="1800" dirty="0" smtClean="0"/>
              <a:t>The </a:t>
            </a:r>
            <a:r>
              <a:rPr lang="en-GB" sz="1800" dirty="0" smtClean="0"/>
              <a:t>SMS framework now applies to organizations responsible for the type design and manufacture of aircraft.</a:t>
            </a:r>
          </a:p>
          <a:p>
            <a:pPr marL="914400" lvl="3" indent="-457200">
              <a:spcAft>
                <a:spcPts val="1200"/>
              </a:spcAft>
              <a:buAutoNum type="arabicPeriod"/>
              <a:defRPr/>
            </a:pPr>
            <a:r>
              <a:rPr lang="en-GB" sz="1800" dirty="0" smtClean="0"/>
              <a:t>The </a:t>
            </a:r>
            <a:r>
              <a:rPr lang="en-GB" sz="1800" dirty="0"/>
              <a:t>four components of the SSP framework are elevated to the status of Standard in chapter </a:t>
            </a:r>
            <a:r>
              <a:rPr lang="en-GB" sz="1800" dirty="0" smtClean="0"/>
              <a:t>3</a:t>
            </a:r>
          </a:p>
          <a:p>
            <a:pPr marL="914400" lvl="3" indent="-457200">
              <a:spcAft>
                <a:spcPts val="1200"/>
              </a:spcAft>
              <a:buAutoNum type="arabicPeriod"/>
              <a:defRPr/>
            </a:pPr>
            <a:r>
              <a:rPr lang="en-GB" sz="1800" dirty="0" smtClean="0"/>
              <a:t>The </a:t>
            </a:r>
            <a:r>
              <a:rPr lang="en-GB" sz="1800" dirty="0"/>
              <a:t>State Safety Oversight (Appendix 1) </a:t>
            </a:r>
            <a:r>
              <a:rPr lang="en-GB" sz="1800" dirty="0" smtClean="0"/>
              <a:t>are </a:t>
            </a:r>
            <a:r>
              <a:rPr lang="en-GB" sz="1800" dirty="0"/>
              <a:t>applicable to the oversight of all product and service providers; </a:t>
            </a:r>
            <a:r>
              <a:rPr lang="en-GB" sz="1800" dirty="0" smtClean="0"/>
              <a:t>and</a:t>
            </a:r>
          </a:p>
          <a:p>
            <a:pPr marL="914400" lvl="3" indent="-457200">
              <a:spcAft>
                <a:spcPts val="1200"/>
              </a:spcAft>
              <a:buAutoNum type="arabicPeriod"/>
              <a:defRPr/>
            </a:pPr>
            <a:r>
              <a:rPr lang="en-US" sz="1800" dirty="0" smtClean="0"/>
              <a:t>The </a:t>
            </a:r>
            <a:r>
              <a:rPr lang="en-US" sz="1800" dirty="0"/>
              <a:t>Safety Data Collection Analysis and Exchange (Chapter 5) and the </a:t>
            </a:r>
            <a:r>
              <a:rPr lang="en-US" sz="1800" dirty="0" smtClean="0"/>
              <a:t>Legal Guidance </a:t>
            </a:r>
            <a:r>
              <a:rPr lang="en-US" sz="1800" dirty="0"/>
              <a:t>for the Protection of Safety Information from Safety Data Collection and processing systems (Attachment B) </a:t>
            </a:r>
            <a:r>
              <a:rPr lang="en-US" sz="1800" dirty="0" smtClean="0"/>
              <a:t>complement the </a:t>
            </a:r>
            <a:r>
              <a:rPr lang="en-US" sz="1800" dirty="0"/>
              <a:t>SSP</a:t>
            </a:r>
            <a:r>
              <a:rPr lang="en-US" sz="1800" dirty="0" smtClean="0"/>
              <a:t>.</a:t>
            </a:r>
            <a:endParaRPr lang="en-US" sz="1800" dirty="0"/>
          </a:p>
        </p:txBody>
      </p:sp>
      <p:sp>
        <p:nvSpPr>
          <p:cNvPr id="3" name="Title 2"/>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What is new in Annex 19, 1st edition? (1)</a:t>
            </a: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What is new in Annex 19, 1st edition? (2)</a:t>
            </a:r>
            <a:endParaRPr lang="en-US" sz="3200" dirty="0"/>
          </a:p>
        </p:txBody>
      </p:sp>
      <p:sp>
        <p:nvSpPr>
          <p:cNvPr id="3" name="Content Placeholder 2"/>
          <p:cNvSpPr>
            <a:spLocks noGrp="1"/>
          </p:cNvSpPr>
          <p:nvPr>
            <p:ph idx="1"/>
          </p:nvPr>
        </p:nvSpPr>
        <p:spPr/>
        <p:txBody>
          <a:bodyPr>
            <a:normAutofit fontScale="70000" lnSpcReduction="20000"/>
          </a:bodyPr>
          <a:lstStyle/>
          <a:p>
            <a:pPr marL="514350" indent="-514350">
              <a:lnSpc>
                <a:spcPct val="120000"/>
              </a:lnSpc>
              <a:spcAft>
                <a:spcPts val="1200"/>
              </a:spcAft>
              <a:buFont typeface="+mj-lt"/>
              <a:buAutoNum type="arabicPeriod"/>
            </a:pPr>
            <a:r>
              <a:rPr lang="en-US" b="1" dirty="0"/>
              <a:t>The SMS framework now applies to organizations responsible for the type design and manufacture of aircraft:</a:t>
            </a:r>
          </a:p>
          <a:p>
            <a:pPr lvl="1">
              <a:lnSpc>
                <a:spcPct val="120000"/>
              </a:lnSpc>
              <a:spcAft>
                <a:spcPts val="1800"/>
              </a:spcAft>
            </a:pPr>
            <a:r>
              <a:rPr lang="en-US" dirty="0"/>
              <a:t>Annex 8 had already established SMS provisions applicable to these service providers and the SMS framework was expected to be introduced in the next amendment in any case.</a:t>
            </a:r>
          </a:p>
          <a:p>
            <a:pPr marL="514350" indent="-514350">
              <a:lnSpc>
                <a:spcPct val="120000"/>
              </a:lnSpc>
              <a:spcAft>
                <a:spcPts val="1200"/>
              </a:spcAft>
              <a:buFont typeface="+mj-lt"/>
              <a:buAutoNum type="arabicPeriod"/>
            </a:pPr>
            <a:r>
              <a:rPr lang="en-US" b="1" dirty="0" smtClean="0"/>
              <a:t>The </a:t>
            </a:r>
            <a:r>
              <a:rPr lang="en-US" b="1" dirty="0"/>
              <a:t>following four components of the SSP framework were elevated to the status of Standard in chapter 3:</a:t>
            </a:r>
          </a:p>
          <a:p>
            <a:pPr lvl="1">
              <a:lnSpc>
                <a:spcPct val="120000"/>
              </a:lnSpc>
            </a:pPr>
            <a:r>
              <a:rPr lang="en-US" dirty="0"/>
              <a:t>State Safety policy and objectives</a:t>
            </a:r>
          </a:p>
          <a:p>
            <a:pPr lvl="1">
              <a:lnSpc>
                <a:spcPct val="120000"/>
              </a:lnSpc>
            </a:pPr>
            <a:r>
              <a:rPr lang="en-US" dirty="0"/>
              <a:t>State Safety Risk Management </a:t>
            </a:r>
          </a:p>
          <a:p>
            <a:pPr lvl="1">
              <a:lnSpc>
                <a:spcPct val="120000"/>
              </a:lnSpc>
            </a:pPr>
            <a:r>
              <a:rPr lang="en-US" dirty="0"/>
              <a:t>State Safety assurance</a:t>
            </a:r>
          </a:p>
          <a:p>
            <a:pPr lvl="1">
              <a:lnSpc>
                <a:spcPct val="120000"/>
              </a:lnSpc>
            </a:pPr>
            <a:r>
              <a:rPr lang="en-US" dirty="0"/>
              <a:t>State Safety promotion</a:t>
            </a:r>
          </a:p>
          <a:p>
            <a:pPr>
              <a:lnSpc>
                <a:spcPct val="120000"/>
              </a:lnSpc>
            </a:pPr>
            <a:endParaRPr lang="en-US" dirty="0"/>
          </a:p>
        </p:txBody>
      </p:sp>
    </p:spTree>
    <p:extLst>
      <p:ext uri="{BB962C8B-B14F-4D97-AF65-F5344CB8AC3E}">
        <p14:creationId xmlns:p14="http://schemas.microsoft.com/office/powerpoint/2010/main" val="270182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What is new in Annex 19, 1st edition? </a:t>
            </a:r>
            <a:r>
              <a:rPr lang="en-US" sz="3200" dirty="0" smtClean="0">
                <a:effectLst>
                  <a:outerShdw blurRad="38100" dist="38100" dir="2700000" algn="tl">
                    <a:srgbClr val="000000">
                      <a:alpha val="43137"/>
                    </a:srgbClr>
                  </a:outerShdw>
                </a:effectLst>
              </a:rPr>
              <a:t>(3)</a:t>
            </a:r>
            <a:endParaRPr lang="en-US" sz="3200" dirty="0"/>
          </a:p>
        </p:txBody>
      </p:sp>
      <p:sp>
        <p:nvSpPr>
          <p:cNvPr id="3" name="Content Placeholder 2"/>
          <p:cNvSpPr>
            <a:spLocks noGrp="1"/>
          </p:cNvSpPr>
          <p:nvPr>
            <p:ph idx="1"/>
          </p:nvPr>
        </p:nvSpPr>
        <p:spPr/>
        <p:txBody>
          <a:bodyPr>
            <a:normAutofit/>
          </a:bodyPr>
          <a:lstStyle/>
          <a:p>
            <a:pPr marL="514350" indent="-514350">
              <a:spcAft>
                <a:spcPts val="600"/>
              </a:spcAft>
              <a:buFont typeface="+mj-lt"/>
              <a:buAutoNum type="arabicPeriod" startAt="3"/>
            </a:pPr>
            <a:r>
              <a:rPr lang="en-US" sz="2400" b="1" dirty="0"/>
              <a:t>The State Safety Oversight (Appendix 1) </a:t>
            </a:r>
            <a:r>
              <a:rPr lang="en-US" sz="2400" b="1" dirty="0" smtClean="0"/>
              <a:t>are </a:t>
            </a:r>
            <a:r>
              <a:rPr lang="en-US" sz="2400" b="1" dirty="0"/>
              <a:t>applicable to the oversight of all product and service providers.</a:t>
            </a:r>
          </a:p>
          <a:p>
            <a:pPr marL="914400" lvl="1" indent="-514350">
              <a:spcAft>
                <a:spcPts val="600"/>
              </a:spcAft>
            </a:pPr>
            <a:r>
              <a:rPr lang="en-US" sz="2000" dirty="0"/>
              <a:t>These Standards, more commonly known as the Critical Elements (CEs), are not really new to States:</a:t>
            </a:r>
          </a:p>
          <a:p>
            <a:pPr marL="1314450" lvl="2" indent="-514350">
              <a:spcAft>
                <a:spcPts val="600"/>
              </a:spcAft>
              <a:buFont typeface="Wingdings" pitchFamily="2" charset="2"/>
              <a:buChar char="Ø"/>
            </a:pPr>
            <a:r>
              <a:rPr lang="en-US" sz="1800" dirty="0"/>
              <a:t>They had been already introduced in Annex 6, Parts I and III; and</a:t>
            </a:r>
          </a:p>
          <a:p>
            <a:pPr marL="1314450" lvl="2" indent="-514350">
              <a:spcAft>
                <a:spcPts val="600"/>
              </a:spcAft>
              <a:buFont typeface="Wingdings" pitchFamily="2" charset="2"/>
              <a:buChar char="Ø"/>
            </a:pPr>
            <a:r>
              <a:rPr lang="en-US" sz="1800" dirty="0"/>
              <a:t>States have already signed </a:t>
            </a:r>
            <a:r>
              <a:rPr lang="en-US" sz="1800" dirty="0" err="1"/>
              <a:t>MoUs</a:t>
            </a:r>
            <a:r>
              <a:rPr lang="en-US" sz="1800" dirty="0"/>
              <a:t> with ICAO, introducing the use of the 8 CEs as the foundation of the Universal Safety Oversight Audit </a:t>
            </a:r>
            <a:r>
              <a:rPr lang="en-US" sz="1800" dirty="0" err="1"/>
              <a:t>Programme</a:t>
            </a:r>
            <a:r>
              <a:rPr lang="en-US" sz="1800" dirty="0"/>
              <a:t> (USOAP</a:t>
            </a:r>
            <a:r>
              <a:rPr lang="en-US" sz="1800" dirty="0" smtClean="0"/>
              <a:t>)</a:t>
            </a:r>
            <a:endParaRPr lang="en-US" sz="1800" dirty="0"/>
          </a:p>
          <a:p>
            <a:pPr marL="514350" indent="-514350">
              <a:spcAft>
                <a:spcPts val="1200"/>
              </a:spcAft>
              <a:buFont typeface="+mj-lt"/>
              <a:buAutoNum type="arabicPeriod" startAt="3"/>
            </a:pPr>
            <a:endParaRPr lang="en-US" sz="2400" b="1" dirty="0"/>
          </a:p>
        </p:txBody>
      </p:sp>
    </p:spTree>
    <p:extLst>
      <p:ext uri="{BB962C8B-B14F-4D97-AF65-F5344CB8AC3E}">
        <p14:creationId xmlns:p14="http://schemas.microsoft.com/office/powerpoint/2010/main" val="204566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What is new in Annex 19, 1st edition? </a:t>
            </a:r>
            <a:r>
              <a:rPr lang="en-US" sz="3200" dirty="0" smtClean="0">
                <a:effectLst>
                  <a:outerShdw blurRad="38100" dist="38100" dir="2700000" algn="tl">
                    <a:srgbClr val="000000">
                      <a:alpha val="43137"/>
                    </a:srgbClr>
                  </a:outerShdw>
                </a:effectLst>
              </a:rPr>
              <a:t>(4)</a:t>
            </a:r>
            <a:endParaRPr lang="en-US" sz="3200" dirty="0"/>
          </a:p>
        </p:txBody>
      </p:sp>
      <p:sp>
        <p:nvSpPr>
          <p:cNvPr id="3" name="Content Placeholder 2"/>
          <p:cNvSpPr>
            <a:spLocks noGrp="1"/>
          </p:cNvSpPr>
          <p:nvPr>
            <p:ph idx="1"/>
          </p:nvPr>
        </p:nvSpPr>
        <p:spPr/>
        <p:txBody>
          <a:bodyPr>
            <a:normAutofit/>
          </a:bodyPr>
          <a:lstStyle/>
          <a:p>
            <a:pPr marL="514350" indent="-514350">
              <a:spcAft>
                <a:spcPts val="1200"/>
              </a:spcAft>
              <a:buFont typeface="+mj-lt"/>
              <a:buAutoNum type="arabicPeriod" startAt="4"/>
            </a:pPr>
            <a:r>
              <a:rPr lang="en-US" sz="2400" b="1" dirty="0" smtClean="0"/>
              <a:t>The </a:t>
            </a:r>
            <a:r>
              <a:rPr lang="en-US" sz="2400" b="1" dirty="0"/>
              <a:t>Safety Data Collection Analysis and Exchange (Chapter 5) and the Legal Guidance for the Protection of Safety Information from Safety Data Collection and processing systems (Attachment B) are complementary to the SSP.</a:t>
            </a:r>
          </a:p>
          <a:p>
            <a:pPr lvl="1"/>
            <a:r>
              <a:rPr lang="en-US" sz="2000" dirty="0"/>
              <a:t>These provisions, </a:t>
            </a:r>
            <a:r>
              <a:rPr lang="en-US" sz="2000" dirty="0" smtClean="0"/>
              <a:t>transferred </a:t>
            </a:r>
            <a:r>
              <a:rPr lang="en-US" sz="2000" dirty="0"/>
              <a:t>from Annex 13, provide the necessary foundation for the collection, protection, analysis and exchange of safety data to complement the SSP provisions.</a:t>
            </a:r>
          </a:p>
          <a:p>
            <a:endParaRPr lang="en-US" sz="2400" dirty="0"/>
          </a:p>
          <a:p>
            <a:endParaRPr lang="en-US" sz="2400" dirty="0"/>
          </a:p>
        </p:txBody>
      </p:sp>
    </p:spTree>
    <p:extLst>
      <p:ext uri="{BB962C8B-B14F-4D97-AF65-F5344CB8AC3E}">
        <p14:creationId xmlns:p14="http://schemas.microsoft.com/office/powerpoint/2010/main" val="13833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What </a:t>
            </a:r>
            <a:r>
              <a:rPr lang="en-US" dirty="0">
                <a:effectLst>
                  <a:outerShdw blurRad="38100" dist="38100" dir="2700000" algn="tl">
                    <a:srgbClr val="000000">
                      <a:alpha val="43137"/>
                    </a:srgbClr>
                  </a:outerShdw>
                </a:effectLst>
              </a:rPr>
              <a:t>are the benefits of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Annex </a:t>
            </a:r>
            <a:r>
              <a:rPr lang="en-US" dirty="0">
                <a:effectLst>
                  <a:outerShdw blurRad="38100" dist="38100" dir="2700000" algn="tl">
                    <a:srgbClr val="000000">
                      <a:alpha val="43137"/>
                    </a:srgbClr>
                  </a:outerShdw>
                </a:effectLst>
              </a:rPr>
              <a:t>19</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10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Benefits of Annex 19</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fontScale="77500" lnSpcReduction="20000"/>
          </a:bodyPr>
          <a:lstStyle/>
          <a:p>
            <a:pPr>
              <a:spcAft>
                <a:spcPts val="1200"/>
              </a:spcAft>
            </a:pPr>
            <a:r>
              <a:rPr lang="en-US" dirty="0" smtClean="0"/>
              <a:t>Highlights </a:t>
            </a:r>
            <a:r>
              <a:rPr lang="en-US" dirty="0"/>
              <a:t>the </a:t>
            </a:r>
            <a:r>
              <a:rPr lang="en-US" b="1" dirty="0"/>
              <a:t>importance of safety management </a:t>
            </a:r>
            <a:r>
              <a:rPr lang="en-US" dirty="0"/>
              <a:t>at the State level;</a:t>
            </a:r>
          </a:p>
          <a:p>
            <a:pPr>
              <a:spcAft>
                <a:spcPts val="1200"/>
              </a:spcAft>
            </a:pPr>
            <a:r>
              <a:rPr lang="en-GB" dirty="0" smtClean="0"/>
              <a:t>Enhances </a:t>
            </a:r>
            <a:r>
              <a:rPr lang="en-GB" dirty="0"/>
              <a:t>safety by </a:t>
            </a:r>
            <a:r>
              <a:rPr lang="en-GB" b="1" dirty="0"/>
              <a:t>consolidating safety management provisions</a:t>
            </a:r>
            <a:r>
              <a:rPr lang="en-GB" dirty="0"/>
              <a:t> applicable to multiple aviation </a:t>
            </a:r>
            <a:r>
              <a:rPr lang="en-GB" dirty="0" smtClean="0"/>
              <a:t>domains</a:t>
            </a:r>
          </a:p>
          <a:p>
            <a:pPr>
              <a:spcAft>
                <a:spcPts val="1200"/>
              </a:spcAft>
            </a:pPr>
            <a:r>
              <a:rPr lang="en-US" dirty="0" smtClean="0"/>
              <a:t>Facilitates </a:t>
            </a:r>
            <a:r>
              <a:rPr lang="en-US" dirty="0"/>
              <a:t>the </a:t>
            </a:r>
            <a:r>
              <a:rPr lang="en-US" b="1" dirty="0"/>
              <a:t>evolution of safety management </a:t>
            </a:r>
            <a:r>
              <a:rPr lang="en-US" dirty="0"/>
              <a:t>provisions;</a:t>
            </a:r>
          </a:p>
          <a:p>
            <a:pPr>
              <a:spcAft>
                <a:spcPts val="1200"/>
              </a:spcAft>
            </a:pPr>
            <a:r>
              <a:rPr lang="en-US" dirty="0"/>
              <a:t>An opportunity to </a:t>
            </a:r>
            <a:r>
              <a:rPr lang="en-US" b="1" dirty="0"/>
              <a:t>further promote the implementation of</a:t>
            </a:r>
            <a:r>
              <a:rPr lang="en-US" dirty="0"/>
              <a:t> </a:t>
            </a:r>
            <a:r>
              <a:rPr lang="en-US" b="1" dirty="0"/>
              <a:t>SMS and SSP </a:t>
            </a:r>
            <a:r>
              <a:rPr lang="en-US" dirty="0"/>
              <a:t>provisions; and</a:t>
            </a:r>
          </a:p>
          <a:p>
            <a:pPr>
              <a:spcAft>
                <a:spcPts val="1200"/>
              </a:spcAft>
            </a:pPr>
            <a:r>
              <a:rPr lang="en-US" dirty="0" smtClean="0"/>
              <a:t>A process established to </a:t>
            </a:r>
            <a:r>
              <a:rPr lang="en-US" b="1" dirty="0"/>
              <a:t>analyze </a:t>
            </a:r>
            <a:r>
              <a:rPr lang="en-US" b="1" dirty="0" smtClean="0"/>
              <a:t>feedback </a:t>
            </a:r>
            <a:r>
              <a:rPr lang="en-US" dirty="0" smtClean="0"/>
              <a:t>received regarding Annex 19 and safety management implementation.</a:t>
            </a:r>
          </a:p>
          <a:p>
            <a:pPr>
              <a:spcAft>
                <a:spcPts val="1200"/>
              </a:spcAft>
            </a:pPr>
            <a:endParaRPr lang="en-CA"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Cost </a:t>
            </a:r>
            <a:r>
              <a:rPr lang="en-US" dirty="0">
                <a:effectLst>
                  <a:outerShdw blurRad="38100" dist="38100" dir="2700000" algn="tl">
                    <a:srgbClr val="000000">
                      <a:alpha val="43137"/>
                    </a:srgbClr>
                  </a:outerShdw>
                </a:effectLst>
              </a:rPr>
              <a:t>impact of Annex 19, 1st </a:t>
            </a:r>
            <a:r>
              <a:rPr lang="en-US" dirty="0" smtClean="0">
                <a:effectLst>
                  <a:outerShdw blurRad="38100" dist="38100" dir="2700000" algn="tl">
                    <a:srgbClr val="000000">
                      <a:alpha val="43137"/>
                    </a:srgbClr>
                  </a:outerShdw>
                </a:effectLst>
              </a:rPr>
              <a:t>edition</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439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Cost Impact of Annex 19, </a:t>
            </a:r>
            <a:r>
              <a:rPr lang="en-US" dirty="0" smtClean="0">
                <a:effectLst>
                  <a:outerShdw blurRad="38100" dist="38100" dir="2700000" algn="tl">
                    <a:srgbClr val="000000">
                      <a:alpha val="43137"/>
                    </a:srgbClr>
                  </a:outerShdw>
                </a:effectLst>
              </a:rPr>
              <a:t>1st </a:t>
            </a:r>
            <a:r>
              <a:rPr lang="en-US" dirty="0">
                <a:effectLst>
                  <a:outerShdw blurRad="38100" dist="38100" dir="2700000" algn="tl">
                    <a:srgbClr val="000000">
                      <a:alpha val="43137"/>
                    </a:srgbClr>
                  </a:outerShdw>
                </a:effectLst>
              </a:rPr>
              <a:t>e</a:t>
            </a:r>
            <a:r>
              <a:rPr lang="en-US" dirty="0" smtClean="0">
                <a:effectLst>
                  <a:outerShdw blurRad="38100" dist="38100" dir="2700000" algn="tl">
                    <a:srgbClr val="000000">
                      <a:alpha val="43137"/>
                    </a:srgbClr>
                  </a:outerShdw>
                </a:effectLst>
              </a:rPr>
              <a:t>dition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878466" cy="4968552"/>
          </a:xfrm>
        </p:spPr>
        <p:txBody>
          <a:bodyPr>
            <a:normAutofit fontScale="85000" lnSpcReduction="20000"/>
          </a:bodyPr>
          <a:lstStyle/>
          <a:p>
            <a:pPr>
              <a:spcAft>
                <a:spcPts val="1200"/>
              </a:spcAft>
            </a:pPr>
            <a:r>
              <a:rPr lang="en-US" dirty="0" smtClean="0"/>
              <a:t>The overall cost </a:t>
            </a:r>
            <a:r>
              <a:rPr lang="en-US" dirty="0"/>
              <a:t>impact is light because </a:t>
            </a:r>
            <a:r>
              <a:rPr lang="en-US" dirty="0" smtClean="0"/>
              <a:t>Annex 19 is mostly based on existing provisions gradually </a:t>
            </a:r>
            <a:r>
              <a:rPr lang="en-US" dirty="0"/>
              <a:t>introduced </a:t>
            </a:r>
            <a:r>
              <a:rPr lang="en-US" dirty="0" smtClean="0"/>
              <a:t>since 2001.</a:t>
            </a:r>
          </a:p>
          <a:p>
            <a:r>
              <a:rPr lang="en-US" b="1" dirty="0" smtClean="0"/>
              <a:t>Impact </a:t>
            </a:r>
            <a:r>
              <a:rPr lang="en-US" b="1" dirty="0"/>
              <a:t>to the States:</a:t>
            </a:r>
          </a:p>
          <a:p>
            <a:pPr lvl="1"/>
            <a:r>
              <a:rPr lang="en-US" dirty="0"/>
              <a:t>Administrative work for the review and amendment of existing legislation and </a:t>
            </a:r>
            <a:r>
              <a:rPr lang="en-US" dirty="0" smtClean="0"/>
              <a:t>regulations;</a:t>
            </a:r>
            <a:endParaRPr lang="en-US" dirty="0"/>
          </a:p>
          <a:p>
            <a:pPr lvl="1"/>
            <a:r>
              <a:rPr lang="en-US" dirty="0"/>
              <a:t>Update to references to existing Annex </a:t>
            </a:r>
            <a:r>
              <a:rPr lang="en-US" dirty="0" smtClean="0"/>
              <a:t>provisions;</a:t>
            </a:r>
            <a:endParaRPr lang="en-US" dirty="0"/>
          </a:p>
          <a:p>
            <a:pPr lvl="1">
              <a:spcAft>
                <a:spcPts val="1200"/>
              </a:spcAft>
            </a:pPr>
            <a:r>
              <a:rPr lang="en-US" dirty="0" smtClean="0"/>
              <a:t>Notification </a:t>
            </a:r>
            <a:r>
              <a:rPr lang="en-US" dirty="0"/>
              <a:t>of differences to Annex 19, if </a:t>
            </a:r>
            <a:r>
              <a:rPr lang="en-US" dirty="0" smtClean="0"/>
              <a:t>any (</a:t>
            </a:r>
            <a:r>
              <a:rPr lang="en-US" dirty="0"/>
              <a:t>SL 8/3 13/30 </a:t>
            </a:r>
            <a:r>
              <a:rPr lang="en-US" dirty="0" smtClean="0"/>
              <a:t>refers).</a:t>
            </a:r>
          </a:p>
          <a:p>
            <a:r>
              <a:rPr lang="en-US" b="1" dirty="0" smtClean="0"/>
              <a:t>Impact </a:t>
            </a:r>
            <a:r>
              <a:rPr lang="en-US" b="1" dirty="0"/>
              <a:t>to the Service providers and international general aviation operators: </a:t>
            </a:r>
          </a:p>
          <a:p>
            <a:pPr lvl="1"/>
            <a:r>
              <a:rPr lang="en-US" dirty="0" smtClean="0"/>
              <a:t>Updates </a:t>
            </a:r>
            <a:r>
              <a:rPr lang="en-US" dirty="0"/>
              <a:t>to operations manuals and other materials.</a:t>
            </a:r>
            <a:endParaRPr lang="en-CA" dirty="0"/>
          </a:p>
          <a:p>
            <a:pPr lvl="1"/>
            <a:endParaRPr lang="en-US" dirty="0" smtClean="0"/>
          </a:p>
          <a:p>
            <a:pPr lvl="1"/>
            <a:endParaRPr lang="en-CA"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Why a </a:t>
            </a:r>
            <a:r>
              <a:rPr lang="en-US" dirty="0" smtClean="0">
                <a:effectLst>
                  <a:outerShdw blurRad="38100" dist="38100" dir="2700000" algn="tl">
                    <a:srgbClr val="000000">
                      <a:alpha val="43137"/>
                    </a:srgbClr>
                  </a:outerShdw>
                </a:effectLst>
              </a:rPr>
              <a:t>New </a:t>
            </a:r>
            <a:r>
              <a:rPr lang="en-US" dirty="0">
                <a:effectLst>
                  <a:outerShdw blurRad="38100" dist="38100" dir="2700000" algn="tl">
                    <a:srgbClr val="000000">
                      <a:alpha val="43137"/>
                    </a:srgbClr>
                  </a:outerShdw>
                </a:effectLst>
              </a:rPr>
              <a:t>Annex?</a:t>
            </a:r>
          </a:p>
        </p:txBody>
      </p:sp>
      <p:sp>
        <p:nvSpPr>
          <p:cNvPr id="6" name="Content Placeholder 5"/>
          <p:cNvSpPr>
            <a:spLocks noGrp="1"/>
          </p:cNvSpPr>
          <p:nvPr>
            <p:ph idx="1"/>
          </p:nvPr>
        </p:nvSpPr>
        <p:spPr>
          <a:xfrm>
            <a:off x="179512" y="1412776"/>
            <a:ext cx="8784976" cy="4896544"/>
          </a:xfrm>
        </p:spPr>
        <p:txBody>
          <a:bodyPr>
            <a:normAutofit fontScale="77500" lnSpcReduction="20000"/>
          </a:bodyPr>
          <a:lstStyle/>
          <a:p>
            <a:pPr>
              <a:lnSpc>
                <a:spcPct val="120000"/>
              </a:lnSpc>
            </a:pPr>
            <a:r>
              <a:rPr lang="en-GB" b="1" dirty="0"/>
              <a:t>The ICAO High-level Safety </a:t>
            </a:r>
            <a:r>
              <a:rPr lang="en-GB" b="1" dirty="0" smtClean="0"/>
              <a:t>Conference (HLSC) </a:t>
            </a:r>
            <a:r>
              <a:rPr lang="en-GB" b="1" dirty="0"/>
              <a:t>held in 2010 provided the impetus for the development of a new Annex dedicated to Safety </a:t>
            </a:r>
            <a:r>
              <a:rPr lang="en-GB" b="1" dirty="0" smtClean="0"/>
              <a:t>Management.</a:t>
            </a:r>
          </a:p>
          <a:p>
            <a:pPr marL="742950" lvl="2" indent="-342900">
              <a:lnSpc>
                <a:spcPct val="120000"/>
              </a:lnSpc>
            </a:pPr>
            <a:r>
              <a:rPr lang="en-GB" sz="2000" dirty="0">
                <a:hlinkClick r:id="rId3"/>
              </a:rPr>
              <a:t>ICAO doc </a:t>
            </a:r>
            <a:r>
              <a:rPr lang="en-GB" sz="2000" dirty="0" smtClean="0">
                <a:hlinkClick r:id="rId3"/>
              </a:rPr>
              <a:t>9335 refers</a:t>
            </a:r>
            <a:endParaRPr lang="en-GB" sz="2000" dirty="0" smtClean="0"/>
          </a:p>
          <a:p>
            <a:pPr marL="342900" lvl="1" indent="-342900">
              <a:lnSpc>
                <a:spcPct val="120000"/>
              </a:lnSpc>
              <a:buFont typeface="Arial" pitchFamily="34" charset="0"/>
              <a:buChar char="•"/>
            </a:pPr>
            <a:endParaRPr lang="en-GB" sz="2400" dirty="0"/>
          </a:p>
          <a:p>
            <a:pPr>
              <a:lnSpc>
                <a:spcPct val="120000"/>
              </a:lnSpc>
            </a:pPr>
            <a:r>
              <a:rPr lang="en-GB" b="1" dirty="0"/>
              <a:t>The Conference </a:t>
            </a:r>
            <a:r>
              <a:rPr lang="en-GB" b="1" dirty="0" smtClean="0"/>
              <a:t>concluded that safety management processes under the direct responsibility of  States that are critical to civil aviation safety should be contained in a single Annex:</a:t>
            </a:r>
          </a:p>
          <a:p>
            <a:pPr lvl="1">
              <a:lnSpc>
                <a:spcPct val="120000"/>
              </a:lnSpc>
            </a:pPr>
            <a:r>
              <a:rPr lang="en-GB" sz="2400" dirty="0" smtClean="0"/>
              <a:t>Including the State Safety Programme (SSP) framework and the 8 critical elements of a safety oversight system;</a:t>
            </a:r>
          </a:p>
          <a:p>
            <a:pPr lvl="1">
              <a:lnSpc>
                <a:spcPct val="120000"/>
              </a:lnSpc>
            </a:pPr>
            <a:r>
              <a:rPr lang="en-GB" sz="2400" dirty="0" smtClean="0"/>
              <a:t>Covering general and business aviation activities; and</a:t>
            </a:r>
          </a:p>
          <a:p>
            <a:pPr lvl="1">
              <a:lnSpc>
                <a:spcPct val="120000"/>
              </a:lnSpc>
            </a:pPr>
            <a:r>
              <a:rPr lang="en-GB" sz="2400" dirty="0" smtClean="0"/>
              <a:t>Retaining  the safety management system (SMS) requirements specific to one area of activities in individual Annexes.</a:t>
            </a:r>
          </a:p>
          <a:p>
            <a:pPr marL="457200" lvl="1" indent="0">
              <a:lnSpc>
                <a:spcPct val="120000"/>
              </a:lnSpc>
              <a:buNone/>
            </a:pPr>
            <a:endParaRPr lang="en-CA"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Annex </a:t>
            </a:r>
            <a:r>
              <a:rPr lang="en-US" dirty="0">
                <a:effectLst>
                  <a:outerShdw blurRad="38100" dist="38100" dir="2700000" algn="tl">
                    <a:srgbClr val="000000">
                      <a:alpha val="43137"/>
                    </a:srgbClr>
                  </a:outerShdw>
                </a:effectLst>
              </a:rPr>
              <a:t>19 roll out plan</a:t>
            </a: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90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Publication of Annex 19, </a:t>
            </a:r>
            <a:r>
              <a:rPr lang="en-GB" dirty="0" smtClean="0">
                <a:effectLst>
                  <a:outerShdw blurRad="38100" dist="38100" dir="2700000" algn="tl">
                    <a:srgbClr val="000000">
                      <a:alpha val="43137"/>
                    </a:srgbClr>
                  </a:outerShdw>
                </a:effectLst>
              </a:rPr>
              <a:t>1st </a:t>
            </a:r>
            <a:r>
              <a:rPr lang="en-GB" dirty="0">
                <a:effectLst>
                  <a:outerShdw blurRad="38100" dist="38100" dir="2700000" algn="tl">
                    <a:srgbClr val="000000">
                      <a:alpha val="43137"/>
                    </a:srgbClr>
                  </a:outerShdw>
                </a:effectLst>
              </a:rPr>
              <a:t>Edition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07504" y="1412776"/>
            <a:ext cx="8928992" cy="4824536"/>
          </a:xfrm>
        </p:spPr>
        <p:txBody>
          <a:bodyPr>
            <a:normAutofit fontScale="92500"/>
          </a:bodyPr>
          <a:lstStyle/>
          <a:p>
            <a:pPr>
              <a:spcAft>
                <a:spcPts val="1200"/>
              </a:spcAft>
            </a:pPr>
            <a:r>
              <a:rPr lang="en-GB" b="1" dirty="0"/>
              <a:t>State Letter 8/3 13/30 </a:t>
            </a:r>
            <a:r>
              <a:rPr lang="en-GB" dirty="0" smtClean="0"/>
              <a:t>dated 8 </a:t>
            </a:r>
            <a:r>
              <a:rPr lang="en-GB" dirty="0"/>
              <a:t>April </a:t>
            </a:r>
            <a:r>
              <a:rPr lang="en-GB" dirty="0" smtClean="0"/>
              <a:t>2013 includes the following:</a:t>
            </a:r>
          </a:p>
          <a:p>
            <a:pPr lvl="1"/>
            <a:r>
              <a:rPr lang="en-GB" dirty="0" smtClean="0"/>
              <a:t>A link to Annex 19, 1st edition, as adopted by the Council;</a:t>
            </a:r>
          </a:p>
          <a:p>
            <a:pPr lvl="1"/>
            <a:r>
              <a:rPr lang="en-GB" dirty="0" smtClean="0"/>
              <a:t>Guidance on the determination and reporting of differences;</a:t>
            </a:r>
          </a:p>
          <a:p>
            <a:pPr lvl="1"/>
            <a:r>
              <a:rPr lang="en-GB" dirty="0" smtClean="0"/>
              <a:t>The mapping </a:t>
            </a:r>
            <a:r>
              <a:rPr lang="en-GB" dirty="0"/>
              <a:t>of the safety management provisions from </a:t>
            </a:r>
            <a:r>
              <a:rPr lang="en-GB" dirty="0" smtClean="0"/>
              <a:t>sources in existing </a:t>
            </a:r>
            <a:r>
              <a:rPr lang="en-GB" dirty="0"/>
              <a:t>Annexes to Annex 19, </a:t>
            </a:r>
            <a:r>
              <a:rPr lang="en-GB" dirty="0" smtClean="0"/>
              <a:t>1st edition (download </a:t>
            </a:r>
            <a:r>
              <a:rPr lang="en-GB" dirty="0" smtClean="0">
                <a:solidFill>
                  <a:srgbClr val="FF0000"/>
                </a:solidFill>
                <a:hlinkClick r:id="rId3"/>
              </a:rPr>
              <a:t>here</a:t>
            </a:r>
            <a:r>
              <a:rPr lang="en-GB" dirty="0"/>
              <a:t>)</a:t>
            </a:r>
            <a:r>
              <a:rPr lang="en-GB" dirty="0" smtClean="0"/>
              <a:t>; </a:t>
            </a:r>
            <a:r>
              <a:rPr lang="en-GB" dirty="0"/>
              <a:t>and </a:t>
            </a:r>
            <a:endParaRPr lang="en-GB" dirty="0">
              <a:solidFill>
                <a:srgbClr val="FF0000"/>
              </a:solidFill>
            </a:endParaRPr>
          </a:p>
          <a:p>
            <a:pPr lvl="1"/>
            <a:r>
              <a:rPr lang="en-GB" dirty="0" smtClean="0"/>
              <a:t>Further information regarding Annex 19 and </a:t>
            </a:r>
            <a:r>
              <a:rPr lang="en-GB" dirty="0"/>
              <a:t>its implementation </a:t>
            </a:r>
            <a:r>
              <a:rPr lang="en-GB" dirty="0" smtClean="0"/>
              <a:t>(download </a:t>
            </a:r>
            <a:r>
              <a:rPr lang="en-GB" dirty="0" smtClean="0">
                <a:solidFill>
                  <a:srgbClr val="FF0000"/>
                </a:solidFill>
                <a:hlinkClick r:id="rId4"/>
              </a:rPr>
              <a:t>here</a:t>
            </a:r>
            <a:r>
              <a:rPr lang="en-GB" dirty="0"/>
              <a:t>).</a:t>
            </a: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Safety </a:t>
            </a:r>
            <a:r>
              <a:rPr lang="en-US" sz="3200" dirty="0" smtClean="0">
                <a:effectLst>
                  <a:outerShdw blurRad="38100" dist="38100" dir="2700000" algn="tl">
                    <a:srgbClr val="000000">
                      <a:alpha val="43137"/>
                    </a:srgbClr>
                  </a:outerShdw>
                </a:effectLst>
              </a:rPr>
              <a:t>Management Guidance Material</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39952" y="1412776"/>
            <a:ext cx="4752528" cy="4713387"/>
          </a:xfrm>
        </p:spPr>
        <p:txBody>
          <a:bodyPr>
            <a:normAutofit fontScale="77500" lnSpcReduction="20000"/>
          </a:bodyPr>
          <a:lstStyle/>
          <a:p>
            <a:pPr>
              <a:lnSpc>
                <a:spcPct val="120000"/>
              </a:lnSpc>
              <a:spcAft>
                <a:spcPts val="1200"/>
              </a:spcAft>
            </a:pPr>
            <a:r>
              <a:rPr lang="en-US" b="1" dirty="0"/>
              <a:t>Safety Management Manual (SMM) third Edition, Doc 9859, was published on 8 May 2013:</a:t>
            </a:r>
          </a:p>
          <a:p>
            <a:pPr lvl="1">
              <a:lnSpc>
                <a:spcPct val="120000"/>
              </a:lnSpc>
            </a:pPr>
            <a:r>
              <a:rPr lang="en-US" dirty="0"/>
              <a:t>Restructured according to the SSP and SMS Frameworks.</a:t>
            </a:r>
          </a:p>
          <a:p>
            <a:pPr lvl="1">
              <a:lnSpc>
                <a:spcPct val="120000"/>
              </a:lnSpc>
            </a:pPr>
            <a:r>
              <a:rPr lang="en-US" dirty="0"/>
              <a:t>Detailed guidance and tools for SSP and SMS implementation</a:t>
            </a:r>
          </a:p>
          <a:p>
            <a:pPr lvl="1">
              <a:lnSpc>
                <a:spcPct val="120000"/>
              </a:lnSpc>
            </a:pPr>
            <a:r>
              <a:rPr lang="en-US" dirty="0"/>
              <a:t>A presentation, SMM 3rd Edition Highlights, identifying the main differences between 2nd and 3rd editions of the SMM (Doc 9859) can be </a:t>
            </a:r>
            <a:r>
              <a:rPr lang="en-US" dirty="0" smtClean="0"/>
              <a:t>accessed </a:t>
            </a:r>
            <a:r>
              <a:rPr lang="en-US" dirty="0" smtClean="0">
                <a:solidFill>
                  <a:srgbClr val="FF0000"/>
                </a:solidFill>
                <a:hlinkClick r:id="rId2"/>
              </a:rPr>
              <a:t>here</a:t>
            </a:r>
            <a:r>
              <a:rPr lang="en-US" dirty="0" smtClean="0"/>
              <a:t>.</a:t>
            </a:r>
            <a:endParaRPr lang="en-US" dirty="0"/>
          </a:p>
          <a:p>
            <a:pPr>
              <a:lnSpc>
                <a:spcPct val="120000"/>
              </a:lnSpc>
            </a:pPr>
            <a:endParaRPr lang="en-US" dirty="0"/>
          </a:p>
        </p:txBody>
      </p:sp>
      <p:pic>
        <p:nvPicPr>
          <p:cNvPr id="4" name="Picture 2" descr="B:\_SOURCE - IMAGES\Source - Document Covers\SMM-20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1484784"/>
            <a:ext cx="3312368" cy="4307442"/>
          </a:xfrm>
          <a:prstGeom prst="rect">
            <a:avLst/>
          </a:prstGeom>
          <a:noFill/>
          <a:ln>
            <a:solidFill>
              <a:schemeClr val="tx1"/>
            </a:solidFill>
          </a:ln>
          <a:effectLst>
            <a:outerShdw blurRad="127000" dist="127000" dir="36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21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Training </a:t>
            </a:r>
            <a:r>
              <a:rPr lang="en-GB" dirty="0" smtClean="0">
                <a:effectLst>
                  <a:outerShdw blurRad="38100" dist="38100" dir="2700000" algn="tl">
                    <a:srgbClr val="000000">
                      <a:alpha val="43137"/>
                    </a:srgbClr>
                  </a:outerShdw>
                </a:effectLst>
              </a:rPr>
              <a:t>Material</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07504" y="1268760"/>
            <a:ext cx="8712968" cy="4968552"/>
          </a:xfrm>
        </p:spPr>
        <p:txBody>
          <a:bodyPr>
            <a:normAutofit/>
          </a:bodyPr>
          <a:lstStyle/>
          <a:p>
            <a:pPr>
              <a:spcAft>
                <a:spcPts val="1200"/>
              </a:spcAft>
            </a:pPr>
            <a:r>
              <a:rPr lang="en-GB" sz="2800" dirty="0" smtClean="0"/>
              <a:t>The </a:t>
            </a:r>
            <a:r>
              <a:rPr lang="en-GB" sz="2800" dirty="0"/>
              <a:t>ICAO safety management training material is </a:t>
            </a:r>
            <a:r>
              <a:rPr lang="en-GB" sz="2800" b="1" dirty="0"/>
              <a:t>being updated </a:t>
            </a:r>
            <a:r>
              <a:rPr lang="en-GB" sz="2800" dirty="0"/>
              <a:t>to reflect the </a:t>
            </a:r>
            <a:r>
              <a:rPr lang="en-GB" sz="2800" dirty="0" smtClean="0"/>
              <a:t>1</a:t>
            </a:r>
            <a:r>
              <a:rPr lang="en-GB" sz="2800" baseline="30000" dirty="0" smtClean="0"/>
              <a:t>st</a:t>
            </a:r>
            <a:r>
              <a:rPr lang="en-GB" sz="2800" dirty="0" smtClean="0"/>
              <a:t> edition </a:t>
            </a:r>
            <a:r>
              <a:rPr lang="en-GB" sz="2800" dirty="0"/>
              <a:t>of Annex </a:t>
            </a:r>
            <a:r>
              <a:rPr lang="en-GB" sz="2800" dirty="0" smtClean="0"/>
              <a:t>19 and the 3</a:t>
            </a:r>
            <a:r>
              <a:rPr lang="en-GB" sz="2800" baseline="30000" dirty="0" smtClean="0"/>
              <a:t>rd</a:t>
            </a:r>
            <a:r>
              <a:rPr lang="en-GB" sz="2800" dirty="0" smtClean="0"/>
              <a:t> edition </a:t>
            </a:r>
            <a:r>
              <a:rPr lang="en-GB" sz="2800" dirty="0"/>
              <a:t>of the SMM, </a:t>
            </a:r>
            <a:r>
              <a:rPr lang="en-GB" sz="2800" dirty="0" smtClean="0"/>
              <a:t>and is expected to be completed in </a:t>
            </a:r>
            <a:r>
              <a:rPr lang="en-GB" sz="2800" b="1" dirty="0" smtClean="0"/>
              <a:t>2014</a:t>
            </a:r>
            <a:r>
              <a:rPr lang="en-GB" sz="2800" dirty="0" smtClean="0"/>
              <a:t>.</a:t>
            </a:r>
          </a:p>
          <a:p>
            <a:pPr>
              <a:spcAft>
                <a:spcPts val="1200"/>
              </a:spcAft>
            </a:pPr>
            <a:r>
              <a:rPr lang="en-GB" sz="2800" dirty="0" smtClean="0"/>
              <a:t>In the interim, a </a:t>
            </a:r>
            <a:r>
              <a:rPr lang="en-GB" sz="2800" b="1" dirty="0" smtClean="0"/>
              <a:t>supplementary module </a:t>
            </a:r>
            <a:r>
              <a:rPr lang="en-GB" sz="2800" dirty="0" smtClean="0"/>
              <a:t>highlighting the changes introduced by Annex 19 and the 3</a:t>
            </a:r>
            <a:r>
              <a:rPr lang="en-GB" sz="2800" baseline="30000" dirty="0" smtClean="0"/>
              <a:t>rd</a:t>
            </a:r>
            <a:r>
              <a:rPr lang="en-GB" sz="2800" dirty="0" smtClean="0"/>
              <a:t> edition of the SMM has been added to the ICAO safety management training courses.</a:t>
            </a:r>
            <a:endParaRPr lang="en-GB" sz="2800" dirty="0"/>
          </a:p>
          <a:p>
            <a:pPr>
              <a:spcAft>
                <a:spcPts val="1200"/>
              </a:spcAft>
            </a:pPr>
            <a:endParaRPr lang="en-CA"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effectLst>
                  <a:outerShdw blurRad="38100" dist="38100" dir="2700000" algn="tl">
                    <a:srgbClr val="000000">
                      <a:alpha val="43137"/>
                    </a:srgbClr>
                  </a:outerShdw>
                </a:effectLst>
              </a:rPr>
              <a:t>ICAO Safety Management Public Website</a:t>
            </a:r>
            <a:endParaRPr lang="en-CA" sz="3200"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0" y="1268760"/>
            <a:ext cx="9144000" cy="5040560"/>
          </a:xfrm>
        </p:spPr>
        <p:txBody>
          <a:bodyPr>
            <a:normAutofit fontScale="70000" lnSpcReduction="20000"/>
          </a:bodyPr>
          <a:lstStyle/>
          <a:p>
            <a:pPr>
              <a:lnSpc>
                <a:spcPct val="120000"/>
              </a:lnSpc>
              <a:spcAft>
                <a:spcPts val="1200"/>
              </a:spcAft>
            </a:pPr>
            <a:r>
              <a:rPr lang="en-GB" b="1" dirty="0" smtClean="0"/>
              <a:t>In order to support the implementation of safety management provisions, the </a:t>
            </a:r>
            <a:r>
              <a:rPr lang="en-GB" b="1" dirty="0"/>
              <a:t>ICAO S</a:t>
            </a:r>
            <a:r>
              <a:rPr lang="en-GB" b="1" dirty="0" smtClean="0"/>
              <a:t>afety </a:t>
            </a:r>
            <a:r>
              <a:rPr lang="en-GB" b="1" dirty="0"/>
              <a:t>M</a:t>
            </a:r>
            <a:r>
              <a:rPr lang="en-GB" b="1" dirty="0" smtClean="0"/>
              <a:t>anagement public website </a:t>
            </a:r>
            <a:r>
              <a:rPr lang="en-GB" b="1" dirty="0"/>
              <a:t>has been </a:t>
            </a:r>
            <a:r>
              <a:rPr lang="en-GB" b="1" dirty="0" smtClean="0"/>
              <a:t>updated </a:t>
            </a:r>
            <a:r>
              <a:rPr lang="en-GB" b="1" dirty="0"/>
              <a:t>and </a:t>
            </a:r>
            <a:r>
              <a:rPr lang="en-GB" b="1" dirty="0" smtClean="0"/>
              <a:t>contains:</a:t>
            </a:r>
          </a:p>
          <a:p>
            <a:pPr lvl="1">
              <a:lnSpc>
                <a:spcPct val="120000"/>
              </a:lnSpc>
            </a:pPr>
            <a:r>
              <a:rPr lang="en-GB" dirty="0" smtClean="0"/>
              <a:t>History and overview of ICAO safety </a:t>
            </a:r>
            <a:r>
              <a:rPr lang="en-GB" dirty="0"/>
              <a:t>management provisions</a:t>
            </a:r>
            <a:r>
              <a:rPr lang="en-GB" dirty="0" smtClean="0"/>
              <a:t>;</a:t>
            </a:r>
          </a:p>
          <a:p>
            <a:pPr lvl="1">
              <a:lnSpc>
                <a:spcPct val="120000"/>
              </a:lnSpc>
            </a:pPr>
            <a:r>
              <a:rPr lang="en-GB" dirty="0" smtClean="0"/>
              <a:t>List of safety </a:t>
            </a:r>
            <a:r>
              <a:rPr lang="en-GB" dirty="0"/>
              <a:t>management guidance </a:t>
            </a:r>
            <a:r>
              <a:rPr lang="en-GB" dirty="0" smtClean="0"/>
              <a:t>material;</a:t>
            </a:r>
          </a:p>
          <a:p>
            <a:pPr lvl="1">
              <a:lnSpc>
                <a:spcPct val="120000"/>
              </a:lnSpc>
            </a:pPr>
            <a:r>
              <a:rPr lang="en-GB" dirty="0" smtClean="0"/>
              <a:t>ICAO safety management tool </a:t>
            </a:r>
            <a:r>
              <a:rPr lang="en-GB" dirty="0"/>
              <a:t>kit</a:t>
            </a:r>
            <a:r>
              <a:rPr lang="en-GB" dirty="0" smtClean="0"/>
              <a:t>;</a:t>
            </a:r>
          </a:p>
          <a:p>
            <a:pPr lvl="1">
              <a:lnSpc>
                <a:spcPct val="120000"/>
              </a:lnSpc>
            </a:pPr>
            <a:r>
              <a:rPr lang="en-GB" dirty="0" smtClean="0"/>
              <a:t>Links </a:t>
            </a:r>
            <a:r>
              <a:rPr lang="en-GB" dirty="0"/>
              <a:t>to </a:t>
            </a:r>
            <a:r>
              <a:rPr lang="en-GB" dirty="0" smtClean="0"/>
              <a:t>safety </a:t>
            </a:r>
            <a:r>
              <a:rPr lang="en-GB" dirty="0"/>
              <a:t>management </a:t>
            </a:r>
            <a:r>
              <a:rPr lang="en-GB" dirty="0" smtClean="0"/>
              <a:t>material developed by other organisations;</a:t>
            </a:r>
          </a:p>
          <a:p>
            <a:pPr lvl="1">
              <a:lnSpc>
                <a:spcPct val="120000"/>
              </a:lnSpc>
            </a:pPr>
            <a:r>
              <a:rPr lang="en-GB" dirty="0" smtClean="0"/>
              <a:t>Information on how the </a:t>
            </a:r>
            <a:r>
              <a:rPr lang="en-GB" dirty="0"/>
              <a:t>USOAP will </a:t>
            </a:r>
            <a:r>
              <a:rPr lang="en-GB" dirty="0" smtClean="0"/>
              <a:t>address safety </a:t>
            </a:r>
            <a:r>
              <a:rPr lang="en-GB" dirty="0"/>
              <a:t>m</a:t>
            </a:r>
            <a:r>
              <a:rPr lang="en-GB" dirty="0" smtClean="0"/>
              <a:t>anagement </a:t>
            </a:r>
            <a:r>
              <a:rPr lang="en-GB" dirty="0"/>
              <a:t>provisions</a:t>
            </a:r>
            <a:r>
              <a:rPr lang="en-GB" dirty="0" smtClean="0"/>
              <a:t>;</a:t>
            </a:r>
          </a:p>
          <a:p>
            <a:pPr lvl="1">
              <a:lnSpc>
                <a:spcPct val="120000"/>
              </a:lnSpc>
            </a:pPr>
            <a:r>
              <a:rPr lang="en-GB" dirty="0" smtClean="0"/>
              <a:t>Annex 19 promotional material</a:t>
            </a:r>
          </a:p>
          <a:p>
            <a:pPr lvl="1">
              <a:lnSpc>
                <a:spcPct val="120000"/>
              </a:lnSpc>
            </a:pPr>
            <a:r>
              <a:rPr lang="en-GB" dirty="0" smtClean="0"/>
              <a:t>Latest developments; and</a:t>
            </a:r>
          </a:p>
          <a:p>
            <a:pPr lvl="1">
              <a:lnSpc>
                <a:spcPct val="120000"/>
              </a:lnSpc>
            </a:pPr>
            <a:r>
              <a:rPr lang="en-GB" dirty="0"/>
              <a:t>F</a:t>
            </a:r>
            <a:r>
              <a:rPr lang="en-GB" dirty="0" smtClean="0"/>
              <a:t>requently Asked Questions (FAQs).</a:t>
            </a:r>
          </a:p>
          <a:p>
            <a:pPr lvl="1">
              <a:lnSpc>
                <a:spcPct val="120000"/>
              </a:lnSpc>
            </a:pPr>
            <a:endParaRPr lang="en-GB" dirty="0" smtClean="0"/>
          </a:p>
          <a:p>
            <a:pPr>
              <a:lnSpc>
                <a:spcPct val="120000"/>
              </a:lnSpc>
            </a:pPr>
            <a:r>
              <a:rPr lang="en-GB" sz="2600" i="1" dirty="0">
                <a:solidFill>
                  <a:srgbClr val="666666"/>
                </a:solidFill>
              </a:rPr>
              <a:t>For further information, refer </a:t>
            </a:r>
            <a:r>
              <a:rPr lang="en-GB" sz="2600" i="1" dirty="0" smtClean="0">
                <a:solidFill>
                  <a:srgbClr val="666666"/>
                </a:solidFill>
              </a:rPr>
              <a:t>to:</a:t>
            </a:r>
            <a:r>
              <a:rPr lang="en-GB" sz="2600" dirty="0" smtClean="0">
                <a:solidFill>
                  <a:srgbClr val="666666"/>
                </a:solidFill>
              </a:rPr>
              <a:t>  </a:t>
            </a:r>
            <a:r>
              <a:rPr lang="fr-CA" sz="2600" u="sng" dirty="0">
                <a:hlinkClick r:id="rId3"/>
              </a:rPr>
              <a:t>http://</a:t>
            </a:r>
            <a:r>
              <a:rPr lang="fr-CA" sz="2600" u="sng" dirty="0" smtClean="0">
                <a:hlinkClick r:id="rId3"/>
              </a:rPr>
              <a:t>www.icao.int/safety/SafetyManagement</a:t>
            </a:r>
            <a:endParaRPr lang="en-GB" sz="2600"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Access to ICAO Documentation</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07504" y="1268760"/>
            <a:ext cx="8712968" cy="4968552"/>
          </a:xfrm>
        </p:spPr>
        <p:txBody>
          <a:bodyPr>
            <a:normAutofit/>
          </a:bodyPr>
          <a:lstStyle/>
          <a:p>
            <a:pPr lvl="0"/>
            <a:r>
              <a:rPr lang="en-CA" sz="2800" b="1" dirty="0"/>
              <a:t>FOR ICAO </a:t>
            </a:r>
            <a:r>
              <a:rPr lang="en-CA" sz="2800" b="1" dirty="0" smtClean="0"/>
              <a:t>Member </a:t>
            </a:r>
            <a:r>
              <a:rPr lang="en-CA" sz="2800" b="1" dirty="0"/>
              <a:t>State’s Civil Aviation Administration and governmental bodies/agencies involved in non-commercial aviation activities</a:t>
            </a:r>
          </a:p>
          <a:p>
            <a:pPr lvl="1">
              <a:spcAft>
                <a:spcPts val="1800"/>
              </a:spcAft>
            </a:pPr>
            <a:r>
              <a:rPr lang="en-CA" sz="2400" dirty="0"/>
              <a:t>Free access is provided to all ICAO State Letters and saleable documents through the ICAO </a:t>
            </a:r>
            <a:r>
              <a:rPr lang="en-CA" sz="2400" dirty="0" smtClean="0"/>
              <a:t>Portal </a:t>
            </a:r>
            <a:r>
              <a:rPr lang="en-CA" sz="2400" dirty="0"/>
              <a:t>(ICAO NET). Click </a:t>
            </a:r>
            <a:r>
              <a:rPr lang="en-CA" sz="2400" dirty="0">
                <a:solidFill>
                  <a:srgbClr val="FF0000"/>
                </a:solidFill>
                <a:hlinkClick r:id="rId3"/>
              </a:rPr>
              <a:t>here</a:t>
            </a:r>
            <a:r>
              <a:rPr lang="en-CA" sz="2400" dirty="0"/>
              <a:t> to download instructions for obtaining access to ICAO NET.</a:t>
            </a:r>
          </a:p>
          <a:p>
            <a:pPr lvl="0"/>
            <a:r>
              <a:rPr lang="en-CA" sz="2800" b="1" dirty="0"/>
              <a:t>FOR ALL OTHERS</a:t>
            </a:r>
          </a:p>
          <a:p>
            <a:pPr lvl="1"/>
            <a:r>
              <a:rPr lang="en-CA" sz="2400" dirty="0"/>
              <a:t>Annex 19 is available for purchase in hard copy or electronic format through </a:t>
            </a:r>
            <a:r>
              <a:rPr lang="en-GB" sz="2400" u="sng" dirty="0">
                <a:hlinkClick r:id="rId4"/>
              </a:rPr>
              <a:t>http://store1.icao.int/</a:t>
            </a:r>
            <a:r>
              <a:rPr lang="en-GB" sz="2400" dirty="0"/>
              <a:t> or  Email at </a:t>
            </a:r>
            <a:r>
              <a:rPr lang="en-CA" sz="2400" u="sng" dirty="0">
                <a:hlinkClick r:id="rId5"/>
              </a:rPr>
              <a:t>sales@icao.int</a:t>
            </a:r>
            <a:endParaRPr lang="en-CA" sz="2400" dirty="0"/>
          </a:p>
          <a:p>
            <a:endParaRPr lang="en-CA" sz="2800" dirty="0"/>
          </a:p>
        </p:txBody>
      </p:sp>
    </p:spTree>
    <p:extLst>
      <p:ext uri="{BB962C8B-B14F-4D97-AF65-F5344CB8AC3E}">
        <p14:creationId xmlns:p14="http://schemas.microsoft.com/office/powerpoint/2010/main" val="140534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Support </a:t>
            </a:r>
            <a:r>
              <a:rPr lang="en-US" dirty="0">
                <a:effectLst>
                  <a:outerShdw blurRad="38100" dist="38100" dir="2700000" algn="tl">
                    <a:srgbClr val="000000">
                      <a:alpha val="43137"/>
                    </a:srgbClr>
                  </a:outerShdw>
                </a:effectLst>
              </a:rPr>
              <a:t>for Annex 19 implementation</a:t>
            </a: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252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7504" y="1412776"/>
            <a:ext cx="8928992" cy="4713387"/>
          </a:xfrm>
        </p:spPr>
        <p:txBody>
          <a:bodyPr>
            <a:normAutofit/>
          </a:bodyPr>
          <a:lstStyle/>
          <a:p>
            <a:r>
              <a:rPr lang="en-GB" sz="2800" dirty="0"/>
              <a:t>The </a:t>
            </a:r>
            <a:r>
              <a:rPr lang="en-GB" sz="2800" dirty="0">
                <a:hlinkClick r:id="rId3"/>
              </a:rPr>
              <a:t>Regional Aviation Safety Groups (</a:t>
            </a:r>
            <a:r>
              <a:rPr lang="en-GB" sz="2800" b="1" dirty="0">
                <a:hlinkClick r:id="rId3"/>
              </a:rPr>
              <a:t>RASGs</a:t>
            </a:r>
            <a:r>
              <a:rPr lang="en-GB" sz="2800" dirty="0">
                <a:hlinkClick r:id="rId3"/>
              </a:rPr>
              <a:t>)</a:t>
            </a:r>
            <a:r>
              <a:rPr lang="en-GB" sz="2800" dirty="0"/>
              <a:t> </a:t>
            </a:r>
            <a:r>
              <a:rPr lang="en-GB" sz="2800" dirty="0" smtClean="0"/>
              <a:t>have been </a:t>
            </a:r>
            <a:r>
              <a:rPr lang="en-GB" sz="2800" dirty="0"/>
              <a:t>invited to identify activities, included required resources, to </a:t>
            </a:r>
            <a:r>
              <a:rPr lang="en-GB" sz="2800" b="1" dirty="0"/>
              <a:t>support </a:t>
            </a:r>
            <a:r>
              <a:rPr lang="en-GB" sz="2800" b="1" dirty="0" smtClean="0"/>
              <a:t>the Annex 19 </a:t>
            </a:r>
            <a:r>
              <a:rPr lang="en-GB" sz="2800" b="1" dirty="0"/>
              <a:t>roll-out plan </a:t>
            </a:r>
            <a:r>
              <a:rPr lang="en-GB" sz="2800" dirty="0"/>
              <a:t>and the effective and continuing </a:t>
            </a:r>
            <a:r>
              <a:rPr lang="en-GB" sz="2800" b="1" dirty="0"/>
              <a:t>implementation of SMS and SSP provisions</a:t>
            </a:r>
            <a:r>
              <a:rPr lang="en-GB" sz="2800" dirty="0"/>
              <a:t>. </a:t>
            </a:r>
            <a:endParaRPr lang="en-GB" sz="2800" dirty="0" smtClean="0"/>
          </a:p>
          <a:p>
            <a:endParaRPr lang="en-GB" sz="2800" dirty="0"/>
          </a:p>
          <a:p>
            <a:r>
              <a:rPr lang="en-GB" sz="2800" dirty="0" smtClean="0"/>
              <a:t>The States, through their RASGs are strongly encouraged to </a:t>
            </a:r>
            <a:r>
              <a:rPr lang="en-GB" sz="2800" b="1" dirty="0" smtClean="0"/>
              <a:t>report progress</a:t>
            </a:r>
            <a:r>
              <a:rPr lang="en-GB" sz="2800" dirty="0" smtClean="0"/>
              <a:t>, regarding </a:t>
            </a:r>
            <a:r>
              <a:rPr lang="en-GB" sz="2800" dirty="0"/>
              <a:t>the </a:t>
            </a:r>
            <a:r>
              <a:rPr lang="en-GB" sz="2800" b="1" dirty="0"/>
              <a:t>implementation of </a:t>
            </a:r>
            <a:r>
              <a:rPr lang="en-GB" sz="2800" b="1" dirty="0" smtClean="0"/>
              <a:t>SSP and SMS provisions</a:t>
            </a:r>
            <a:r>
              <a:rPr lang="en-GB" sz="2800" dirty="0" smtClean="0"/>
              <a:t>, which </a:t>
            </a:r>
            <a:r>
              <a:rPr lang="en-GB" sz="2800" dirty="0"/>
              <a:t>is essential to guide the future development of safety management provisions (Phase 2)</a:t>
            </a:r>
            <a:endParaRPr lang="en-CA" sz="2800" dirty="0"/>
          </a:p>
        </p:txBody>
      </p:sp>
      <p:sp>
        <p:nvSpPr>
          <p:cNvPr id="3" name="Title 2"/>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Support for Annex 19 </a:t>
            </a:r>
            <a:r>
              <a:rPr lang="en-US" sz="3200" dirty="0" smtClean="0">
                <a:effectLst>
                  <a:outerShdw blurRad="38100" dist="38100" dir="2700000" algn="tl">
                    <a:srgbClr val="000000">
                      <a:alpha val="43137"/>
                    </a:srgbClr>
                  </a:outerShdw>
                </a:effectLst>
              </a:rPr>
              <a:t>Implementation</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future development of the safety management SARPs</a:t>
            </a:r>
            <a:br>
              <a:rPr lang="en-US" dirty="0">
                <a:effectLst>
                  <a:outerShdw blurRad="38100" dist="38100" dir="2700000" algn="tl">
                    <a:srgbClr val="000000">
                      <a:alpha val="43137"/>
                    </a:srgbClr>
                  </a:outerShdw>
                </a:effectLst>
              </a:rPr>
            </a:br>
            <a:r>
              <a:rPr lang="en-US" sz="3600" i="1" dirty="0">
                <a:solidFill>
                  <a:srgbClr val="666666"/>
                </a:solidFill>
                <a:effectLst>
                  <a:outerShdw blurRad="38100" dist="38100" dir="2700000" algn="tl">
                    <a:srgbClr val="000000">
                      <a:alpha val="43137"/>
                    </a:srgbClr>
                  </a:outerShdw>
                </a:effectLst>
              </a:rPr>
              <a:t>Annex 19 – Phase 2</a:t>
            </a: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29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Annex </a:t>
            </a:r>
            <a:r>
              <a:rPr lang="en-GB" dirty="0">
                <a:effectLst>
                  <a:outerShdw blurRad="38100" dist="38100" dir="2700000" algn="tl">
                    <a:srgbClr val="000000">
                      <a:alpha val="43137"/>
                    </a:srgbClr>
                  </a:outerShdw>
                </a:effectLst>
              </a:rPr>
              <a:t>19 </a:t>
            </a:r>
            <a:r>
              <a:rPr lang="en-GB" dirty="0" smtClean="0">
                <a:effectLst>
                  <a:outerShdw blurRad="38100" dist="38100" dir="2700000" algn="tl">
                    <a:srgbClr val="000000">
                      <a:alpha val="43137"/>
                    </a:srgbClr>
                  </a:outerShdw>
                </a:effectLst>
              </a:rPr>
              <a:t>Development – </a:t>
            </a:r>
            <a:r>
              <a:rPr lang="en-GB" dirty="0">
                <a:effectLst>
                  <a:outerShdw blurRad="38100" dist="38100" dir="2700000" algn="tl">
                    <a:srgbClr val="000000">
                      <a:alpha val="43137"/>
                    </a:srgbClr>
                  </a:outerShdw>
                </a:effectLst>
              </a:rPr>
              <a:t>Phase 2</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0" y="1268760"/>
            <a:ext cx="9144000" cy="5112568"/>
          </a:xfrm>
        </p:spPr>
        <p:txBody>
          <a:bodyPr>
            <a:normAutofit fontScale="77500" lnSpcReduction="20000"/>
          </a:bodyPr>
          <a:lstStyle/>
          <a:p>
            <a:pPr>
              <a:lnSpc>
                <a:spcPct val="120000"/>
              </a:lnSpc>
              <a:spcAft>
                <a:spcPts val="600"/>
              </a:spcAft>
            </a:pPr>
            <a:r>
              <a:rPr lang="en-GB" b="1" dirty="0"/>
              <a:t>As </a:t>
            </a:r>
            <a:r>
              <a:rPr lang="en-GB" b="1" dirty="0" smtClean="0"/>
              <a:t>previously explained, </a:t>
            </a:r>
            <a:r>
              <a:rPr lang="en-GB" b="1" dirty="0"/>
              <a:t>the development of Annex 19 was split in two </a:t>
            </a:r>
            <a:r>
              <a:rPr lang="en-GB" b="1" dirty="0" smtClean="0"/>
              <a:t>phases:</a:t>
            </a:r>
          </a:p>
          <a:p>
            <a:pPr lvl="1">
              <a:lnSpc>
                <a:spcPct val="120000"/>
              </a:lnSpc>
            </a:pPr>
            <a:r>
              <a:rPr lang="en-GB" dirty="0" smtClean="0"/>
              <a:t>Phase 1, which was </a:t>
            </a:r>
            <a:r>
              <a:rPr lang="en-GB" dirty="0"/>
              <a:t>completed </a:t>
            </a:r>
            <a:r>
              <a:rPr lang="en-GB" dirty="0" smtClean="0"/>
              <a:t>with Annex </a:t>
            </a:r>
            <a:r>
              <a:rPr lang="en-GB" dirty="0"/>
              <a:t>19, </a:t>
            </a:r>
            <a:r>
              <a:rPr lang="en-GB" dirty="0" smtClean="0"/>
              <a:t>1st </a:t>
            </a:r>
            <a:r>
              <a:rPr lang="en-GB" dirty="0"/>
              <a:t>edition</a:t>
            </a:r>
            <a:r>
              <a:rPr lang="en-GB" dirty="0" smtClean="0"/>
              <a:t>; and</a:t>
            </a:r>
          </a:p>
          <a:p>
            <a:pPr lvl="1">
              <a:lnSpc>
                <a:spcPct val="120000"/>
              </a:lnSpc>
              <a:spcAft>
                <a:spcPts val="1800"/>
              </a:spcAft>
            </a:pPr>
            <a:r>
              <a:rPr lang="en-GB" dirty="0"/>
              <a:t>Phase </a:t>
            </a:r>
            <a:r>
              <a:rPr lang="en-GB" dirty="0" smtClean="0"/>
              <a:t>2, which focuses on the </a:t>
            </a:r>
            <a:r>
              <a:rPr lang="en-GB" dirty="0"/>
              <a:t>development of </a:t>
            </a:r>
            <a:r>
              <a:rPr lang="en-GB" b="1" dirty="0"/>
              <a:t>new requirements  and further guidance </a:t>
            </a:r>
            <a:r>
              <a:rPr lang="en-GB" b="1" dirty="0" smtClean="0"/>
              <a:t>material.</a:t>
            </a:r>
            <a:endParaRPr lang="en-GB" sz="1800" dirty="0" smtClean="0"/>
          </a:p>
          <a:p>
            <a:pPr>
              <a:lnSpc>
                <a:spcPct val="120000"/>
              </a:lnSpc>
              <a:spcAft>
                <a:spcPts val="1800"/>
              </a:spcAft>
            </a:pPr>
            <a:r>
              <a:rPr lang="en-GB" b="1" dirty="0" smtClean="0"/>
              <a:t>ICAO </a:t>
            </a:r>
            <a:r>
              <a:rPr lang="en-GB" b="1" dirty="0"/>
              <a:t>continues to work in close collaboration with its Member States and international organizations on the development of safety management </a:t>
            </a:r>
            <a:r>
              <a:rPr lang="en-GB" b="1" dirty="0" smtClean="0"/>
              <a:t>provisions.</a:t>
            </a:r>
          </a:p>
          <a:p>
            <a:pPr>
              <a:lnSpc>
                <a:spcPct val="120000"/>
              </a:lnSpc>
            </a:pPr>
            <a:r>
              <a:rPr lang="en-GB" b="1" dirty="0" smtClean="0"/>
              <a:t>Many </a:t>
            </a:r>
            <a:r>
              <a:rPr lang="en-GB" b="1" dirty="0"/>
              <a:t>of the comments received and issues identified during </a:t>
            </a:r>
            <a:r>
              <a:rPr lang="en-GB" b="1" dirty="0" smtClean="0"/>
              <a:t>Phase </a:t>
            </a:r>
            <a:r>
              <a:rPr lang="en-GB" b="1" dirty="0"/>
              <a:t>1 are addressed in the on-going work </a:t>
            </a:r>
            <a:r>
              <a:rPr lang="en-GB" b="1" dirty="0" smtClean="0"/>
              <a:t>programmes </a:t>
            </a:r>
            <a:r>
              <a:rPr lang="en-GB" b="1" dirty="0"/>
              <a:t>of the </a:t>
            </a:r>
            <a:r>
              <a:rPr lang="en-GB" b="1" dirty="0" smtClean="0"/>
              <a:t>SMP </a:t>
            </a:r>
            <a:r>
              <a:rPr lang="en-GB" b="1" dirty="0"/>
              <a:t>and/or </a:t>
            </a:r>
            <a:r>
              <a:rPr lang="en-GB" b="1" dirty="0" smtClean="0"/>
              <a:t>other </a:t>
            </a:r>
            <a:r>
              <a:rPr lang="en-GB" b="1" dirty="0"/>
              <a:t>groups of </a:t>
            </a:r>
            <a:r>
              <a:rPr lang="en-GB" b="1" dirty="0" smtClean="0"/>
              <a:t>experts.</a:t>
            </a:r>
            <a:endParaRPr lang="en-CA" b="1"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Why a </a:t>
            </a:r>
            <a:r>
              <a:rPr lang="en-US" dirty="0" smtClean="0">
                <a:effectLst>
                  <a:outerShdw blurRad="38100" dist="38100" dir="2700000" algn="tl">
                    <a:srgbClr val="000000">
                      <a:alpha val="43137"/>
                    </a:srgbClr>
                  </a:outerShdw>
                </a:effectLst>
              </a:rPr>
              <a:t>New </a:t>
            </a:r>
            <a:r>
              <a:rPr lang="en-US" dirty="0">
                <a:effectLst>
                  <a:outerShdw blurRad="38100" dist="38100" dir="2700000" algn="tl">
                    <a:srgbClr val="000000">
                      <a:alpha val="43137"/>
                    </a:srgbClr>
                  </a:outerShdw>
                </a:effectLst>
              </a:rPr>
              <a:t>Annex?</a:t>
            </a:r>
          </a:p>
        </p:txBody>
      </p:sp>
      <p:sp>
        <p:nvSpPr>
          <p:cNvPr id="6" name="Content Placeholder 5"/>
          <p:cNvSpPr>
            <a:spLocks noGrp="1"/>
          </p:cNvSpPr>
          <p:nvPr>
            <p:ph idx="1"/>
          </p:nvPr>
        </p:nvSpPr>
        <p:spPr>
          <a:xfrm>
            <a:off x="107504" y="1412777"/>
            <a:ext cx="8784976" cy="4791194"/>
          </a:xfrm>
        </p:spPr>
        <p:txBody>
          <a:bodyPr>
            <a:normAutofit fontScale="92500" lnSpcReduction="20000"/>
          </a:bodyPr>
          <a:lstStyle/>
          <a:p>
            <a:pPr>
              <a:lnSpc>
                <a:spcPct val="110000"/>
              </a:lnSpc>
              <a:spcAft>
                <a:spcPts val="1200"/>
              </a:spcAft>
            </a:pPr>
            <a:r>
              <a:rPr lang="en-GB" sz="2800" b="1" dirty="0"/>
              <a:t>With air traffic projected to double in the next 15 years, safety risks must be addressed proactively to ensure that this significant capacity expansion is carefully managed and supported through strategic regulatory and infrastructure developments.</a:t>
            </a:r>
          </a:p>
          <a:p>
            <a:pPr lvl="1">
              <a:lnSpc>
                <a:spcPct val="110000"/>
              </a:lnSpc>
            </a:pPr>
            <a:r>
              <a:rPr lang="en-GB" sz="2400" dirty="0" smtClean="0"/>
              <a:t>An Annex dedicated to safety</a:t>
            </a:r>
            <a:br>
              <a:rPr lang="en-GB" sz="2400" dirty="0" smtClean="0"/>
            </a:br>
            <a:r>
              <a:rPr lang="en-GB" sz="2400" dirty="0" smtClean="0"/>
              <a:t>management will re-enforce </a:t>
            </a:r>
            <a:br>
              <a:rPr lang="en-GB" sz="2400" dirty="0" smtClean="0"/>
            </a:br>
            <a:r>
              <a:rPr lang="en-GB" sz="2400" dirty="0" smtClean="0"/>
              <a:t>the </a:t>
            </a:r>
            <a:r>
              <a:rPr lang="en-GB" sz="2400" dirty="0"/>
              <a:t>role played by the </a:t>
            </a:r>
            <a:r>
              <a:rPr lang="en-GB" sz="2400" dirty="0" smtClean="0"/>
              <a:t>State in</a:t>
            </a:r>
            <a:br>
              <a:rPr lang="en-GB" sz="2400" dirty="0" smtClean="0"/>
            </a:br>
            <a:r>
              <a:rPr lang="en-US" sz="2400" dirty="0" smtClean="0"/>
              <a:t>managing safety </a:t>
            </a:r>
            <a:r>
              <a:rPr lang="en-US" sz="2400" dirty="0"/>
              <a:t>at the </a:t>
            </a:r>
            <a:r>
              <a:rPr lang="en-US" sz="2400" dirty="0" smtClean="0"/>
              <a:t>State</a:t>
            </a:r>
            <a:br>
              <a:rPr lang="en-US" sz="2400" dirty="0" smtClean="0"/>
            </a:br>
            <a:r>
              <a:rPr lang="en-US" sz="2400" dirty="0" smtClean="0"/>
              <a:t>level</a:t>
            </a:r>
            <a:r>
              <a:rPr lang="en-US" sz="2400" dirty="0"/>
              <a:t>, stressing </a:t>
            </a:r>
            <a:r>
              <a:rPr lang="en-US" sz="2400" dirty="0" smtClean="0"/>
              <a:t>the </a:t>
            </a:r>
            <a:r>
              <a:rPr lang="en-US" sz="2400" dirty="0"/>
              <a:t>concept </a:t>
            </a:r>
            <a:r>
              <a:rPr lang="en-US" sz="2400" dirty="0" smtClean="0"/>
              <a:t>of</a:t>
            </a:r>
            <a:br>
              <a:rPr lang="en-US" sz="2400" dirty="0" smtClean="0"/>
            </a:br>
            <a:r>
              <a:rPr lang="en-US" sz="2400" dirty="0" smtClean="0"/>
              <a:t>overall </a:t>
            </a:r>
            <a:r>
              <a:rPr lang="en-US" sz="2400" dirty="0"/>
              <a:t>safety performance </a:t>
            </a:r>
            <a:r>
              <a:rPr lang="en-US" sz="2400" dirty="0" smtClean="0"/>
              <a:t>in</a:t>
            </a:r>
            <a:br>
              <a:rPr lang="en-US" sz="2400" dirty="0" smtClean="0"/>
            </a:br>
            <a:r>
              <a:rPr lang="en-US" sz="2400" dirty="0" smtClean="0"/>
              <a:t>all domains, in coordination</a:t>
            </a:r>
            <a:br>
              <a:rPr lang="en-US" sz="2400" dirty="0" smtClean="0"/>
            </a:br>
            <a:r>
              <a:rPr lang="en-US" sz="2400" dirty="0" smtClean="0"/>
              <a:t>with service providers.</a:t>
            </a:r>
            <a:endParaRPr lang="en-CA" sz="2400"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3428999"/>
            <a:ext cx="4464496" cy="2501833"/>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Annex 19 </a:t>
            </a:r>
            <a:r>
              <a:rPr lang="en-GB" dirty="0" smtClean="0">
                <a:effectLst>
                  <a:outerShdw blurRad="38100" dist="38100" dir="2700000" algn="tl">
                    <a:srgbClr val="000000">
                      <a:alpha val="43137"/>
                    </a:srgbClr>
                  </a:outerShdw>
                </a:effectLst>
              </a:rPr>
              <a:t>Development </a:t>
            </a:r>
            <a:r>
              <a:rPr lang="en-GB" dirty="0">
                <a:effectLst>
                  <a:outerShdw blurRad="38100" dist="38100" dir="2700000" algn="tl">
                    <a:srgbClr val="000000">
                      <a:alpha val="43137"/>
                    </a:srgbClr>
                  </a:outerShdw>
                </a:effectLst>
              </a:rPr>
              <a:t>– Phase 2</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856984" cy="4713387"/>
          </a:xfrm>
        </p:spPr>
        <p:txBody>
          <a:bodyPr>
            <a:normAutofit fontScale="77500" lnSpcReduction="20000"/>
          </a:bodyPr>
          <a:lstStyle/>
          <a:p>
            <a:pPr>
              <a:lnSpc>
                <a:spcPct val="120000"/>
              </a:lnSpc>
              <a:spcAft>
                <a:spcPts val="1200"/>
              </a:spcAft>
            </a:pPr>
            <a:r>
              <a:rPr lang="en-US" b="1" dirty="0"/>
              <a:t>The on-going safety management work </a:t>
            </a:r>
            <a:r>
              <a:rPr lang="en-US" b="1" dirty="0" err="1"/>
              <a:t>programme</a:t>
            </a:r>
            <a:r>
              <a:rPr lang="en-US" b="1" dirty="0"/>
              <a:t> includes:</a:t>
            </a:r>
          </a:p>
          <a:p>
            <a:pPr lvl="1">
              <a:lnSpc>
                <a:spcPct val="120000"/>
              </a:lnSpc>
            </a:pPr>
            <a:r>
              <a:rPr lang="en-US" dirty="0"/>
              <a:t>Development of amendments to SSP provisions</a:t>
            </a:r>
          </a:p>
          <a:p>
            <a:pPr lvl="1">
              <a:lnSpc>
                <a:spcPct val="120000"/>
              </a:lnSpc>
            </a:pPr>
            <a:r>
              <a:rPr lang="en-US" dirty="0"/>
              <a:t>Development of amendments to SMS provisions</a:t>
            </a:r>
          </a:p>
          <a:p>
            <a:pPr lvl="1">
              <a:lnSpc>
                <a:spcPct val="120000"/>
              </a:lnSpc>
            </a:pPr>
            <a:r>
              <a:rPr lang="en-US" dirty="0"/>
              <a:t>Development of emergency response plan provisions;</a:t>
            </a:r>
          </a:p>
          <a:p>
            <a:pPr lvl="1">
              <a:lnSpc>
                <a:spcPct val="120000"/>
              </a:lnSpc>
            </a:pPr>
            <a:r>
              <a:rPr lang="en-US" dirty="0"/>
              <a:t>Enhancement of provisions for the collection, analysis and protection of safety data and safety information;</a:t>
            </a:r>
          </a:p>
          <a:p>
            <a:pPr lvl="1">
              <a:lnSpc>
                <a:spcPct val="120000"/>
              </a:lnSpc>
            </a:pPr>
            <a:r>
              <a:rPr lang="en-US" dirty="0"/>
              <a:t>Further development of SMS and SSP implementation and assessment tools;</a:t>
            </a:r>
          </a:p>
          <a:p>
            <a:pPr lvl="1">
              <a:lnSpc>
                <a:spcPct val="120000"/>
              </a:lnSpc>
            </a:pPr>
            <a:r>
              <a:rPr lang="en-US" dirty="0"/>
              <a:t>Extension of the applicability of the SMS provisions; and</a:t>
            </a:r>
          </a:p>
          <a:p>
            <a:pPr lvl="1">
              <a:lnSpc>
                <a:spcPct val="120000"/>
              </a:lnSpc>
            </a:pPr>
            <a:r>
              <a:rPr lang="en-US" dirty="0"/>
              <a:t>Enhancement of provisions for the integration of SMS and SSP activities</a:t>
            </a:r>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Annex 19 </a:t>
            </a:r>
            <a:r>
              <a:rPr lang="en-GB" dirty="0" smtClean="0">
                <a:effectLst>
                  <a:outerShdw blurRad="38100" dist="38100" dir="2700000" algn="tl">
                    <a:srgbClr val="000000">
                      <a:alpha val="43137"/>
                    </a:srgbClr>
                  </a:outerShdw>
                </a:effectLst>
              </a:rPr>
              <a:t>Development </a:t>
            </a:r>
            <a:r>
              <a:rPr lang="en-GB" dirty="0">
                <a:effectLst>
                  <a:outerShdw blurRad="38100" dist="38100" dir="2700000" algn="tl">
                    <a:srgbClr val="000000">
                      <a:alpha val="43137"/>
                    </a:srgbClr>
                  </a:outerShdw>
                </a:effectLst>
              </a:rPr>
              <a:t>– Phase 2</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07504" y="1340768"/>
            <a:ext cx="8856984" cy="4896544"/>
          </a:xfrm>
        </p:spPr>
        <p:txBody>
          <a:bodyPr>
            <a:noAutofit/>
          </a:bodyPr>
          <a:lstStyle/>
          <a:p>
            <a:pPr>
              <a:spcAft>
                <a:spcPts val="1200"/>
              </a:spcAft>
            </a:pPr>
            <a:r>
              <a:rPr lang="en-GB" sz="2800" dirty="0"/>
              <a:t>Future amendments to Annex 19 are expected to follow a </a:t>
            </a:r>
            <a:r>
              <a:rPr lang="en-GB" sz="2800" b="1" dirty="0"/>
              <a:t>three year </a:t>
            </a:r>
            <a:r>
              <a:rPr lang="en-GB" sz="2800" dirty="0"/>
              <a:t>amendment </a:t>
            </a:r>
            <a:r>
              <a:rPr lang="en-GB" sz="2800" b="1" dirty="0" smtClean="0"/>
              <a:t>cycle</a:t>
            </a:r>
            <a:r>
              <a:rPr lang="en-GB" sz="2800" dirty="0" smtClean="0"/>
              <a:t>.</a:t>
            </a:r>
          </a:p>
          <a:p>
            <a:pPr>
              <a:spcAft>
                <a:spcPts val="1200"/>
              </a:spcAft>
            </a:pPr>
            <a:r>
              <a:rPr lang="en-US" sz="2800" dirty="0"/>
              <a:t>An </a:t>
            </a:r>
            <a:r>
              <a:rPr lang="en-US" sz="2800" b="1" dirty="0"/>
              <a:t>impact assessment </a:t>
            </a:r>
            <a:r>
              <a:rPr lang="en-US" sz="2800" dirty="0"/>
              <a:t>will be required for any proposed changes to Annex 19 provisions </a:t>
            </a:r>
            <a:r>
              <a:rPr lang="en-US" sz="2800" b="1" dirty="0"/>
              <a:t>to ensure stability and continuity </a:t>
            </a:r>
            <a:r>
              <a:rPr lang="en-US" sz="2800" dirty="0"/>
              <a:t>in the implementation of SSP and SMS for all States</a:t>
            </a:r>
            <a:r>
              <a:rPr lang="en-US" sz="2800" dirty="0" smtClean="0"/>
              <a:t>.</a:t>
            </a:r>
          </a:p>
          <a:p>
            <a:pPr>
              <a:spcAft>
                <a:spcPts val="1200"/>
              </a:spcAft>
            </a:pPr>
            <a:r>
              <a:rPr lang="en-US" sz="2800" dirty="0" smtClean="0"/>
              <a:t>While </a:t>
            </a:r>
            <a:r>
              <a:rPr lang="en-US" sz="2800" dirty="0"/>
              <a:t>overarching safety management SARPs will be included in Annex 19, </a:t>
            </a:r>
            <a:r>
              <a:rPr lang="en-US" sz="2800" b="1" dirty="0"/>
              <a:t>new sector-specific management provisions</a:t>
            </a:r>
            <a:r>
              <a:rPr lang="en-US" sz="2800" dirty="0"/>
              <a:t> are expected to be included </a:t>
            </a:r>
            <a:r>
              <a:rPr lang="en-US" sz="2800" b="1" dirty="0"/>
              <a:t>in the appropriate Annexes</a:t>
            </a:r>
            <a:r>
              <a:rPr lang="en-US" sz="2800" dirty="0"/>
              <a:t>.</a:t>
            </a:r>
          </a:p>
          <a:p>
            <a:pPr>
              <a:spcAft>
                <a:spcPts val="1200"/>
              </a:spcAft>
            </a:pPr>
            <a:endParaRPr lang="en-CA" sz="2800"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8960"/>
            <a:ext cx="7772400" cy="1470025"/>
          </a:xfrm>
        </p:spPr>
        <p:txBody>
          <a:bodyPr>
            <a:normAutofit fontScale="90000"/>
          </a:bodyPr>
          <a:lstStyle/>
          <a:p>
            <a:r>
              <a:rPr lang="en-US" dirty="0">
                <a:solidFill>
                  <a:srgbClr val="14639A"/>
                </a:solidFill>
              </a:rPr>
              <a:t>Any questions should be addressed at </a:t>
            </a:r>
            <a:r>
              <a:rPr lang="en-US" dirty="0" smtClean="0">
                <a:hlinkClick r:id="rId2"/>
              </a:rPr>
              <a:t>SafetyManagement@icao.int</a:t>
            </a:r>
            <a:r>
              <a:rPr lang="en-US" dirty="0" smtClean="0"/>
              <a:t>  </a:t>
            </a:r>
            <a:r>
              <a:rPr lang="en-US" dirty="0"/>
              <a:t/>
            </a:r>
            <a:br>
              <a:rPr lang="en-US" dirty="0"/>
            </a:br>
            <a:endParaRPr lang="en-US" dirty="0"/>
          </a:p>
        </p:txBody>
      </p:sp>
    </p:spTree>
    <p:extLst>
      <p:ext uri="{BB962C8B-B14F-4D97-AF65-F5344CB8AC3E}">
        <p14:creationId xmlns:p14="http://schemas.microsoft.com/office/powerpoint/2010/main" val="144614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12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Process </a:t>
            </a:r>
            <a:r>
              <a:rPr lang="en-US" dirty="0">
                <a:effectLst>
                  <a:outerShdw blurRad="38100" dist="38100" dir="2700000" algn="tl">
                    <a:srgbClr val="000000">
                      <a:alpha val="43137"/>
                    </a:srgbClr>
                  </a:outerShdw>
                </a:effectLst>
              </a:rPr>
              <a:t>for the development of the new Annex</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505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Annex 19 – </a:t>
            </a:r>
            <a:r>
              <a:rPr lang="en-GB" dirty="0" smtClean="0">
                <a:effectLst>
                  <a:outerShdw blurRad="38100" dist="38100" dir="2700000" algn="tl">
                    <a:srgbClr val="000000">
                      <a:alpha val="43137"/>
                    </a:srgbClr>
                  </a:outerShdw>
                </a:effectLst>
              </a:rPr>
              <a:t>Safety Management</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07504" y="1484784"/>
            <a:ext cx="9036496" cy="4968552"/>
          </a:xfrm>
        </p:spPr>
        <p:txBody>
          <a:bodyPr>
            <a:normAutofit/>
          </a:bodyPr>
          <a:lstStyle/>
          <a:p>
            <a:pPr>
              <a:spcAft>
                <a:spcPts val="1200"/>
              </a:spcAft>
            </a:pPr>
            <a:r>
              <a:rPr lang="en-GB" sz="2800" b="1" dirty="0"/>
              <a:t>In response to the </a:t>
            </a:r>
            <a:r>
              <a:rPr lang="en-GB" sz="2800" b="1" dirty="0" smtClean="0"/>
              <a:t>HLSC 2010 recommendation 2/5, </a:t>
            </a:r>
            <a:r>
              <a:rPr lang="en-GB" sz="2800" b="1" dirty="0"/>
              <a:t>the Air Navigation Commission recommended that the new Annex be developed in </a:t>
            </a:r>
            <a:r>
              <a:rPr lang="en-GB" sz="2800" b="1" u="sng" dirty="0" smtClean="0"/>
              <a:t>2 phases</a:t>
            </a:r>
            <a:r>
              <a:rPr lang="en-GB" sz="2800" b="1" dirty="0"/>
              <a:t>:</a:t>
            </a:r>
            <a:endParaRPr lang="en-GB" sz="2800" b="1" dirty="0" smtClean="0"/>
          </a:p>
          <a:p>
            <a:pPr lvl="1">
              <a:spcAft>
                <a:spcPts val="600"/>
              </a:spcAft>
            </a:pPr>
            <a:r>
              <a:rPr lang="en-GB" sz="2400" b="1" dirty="0" smtClean="0"/>
              <a:t>Phase 1 </a:t>
            </a:r>
            <a:r>
              <a:rPr lang="en-GB" sz="2400" dirty="0" smtClean="0"/>
              <a:t>involved </a:t>
            </a:r>
            <a:r>
              <a:rPr lang="en-GB" sz="2400" dirty="0"/>
              <a:t>the </a:t>
            </a:r>
            <a:r>
              <a:rPr lang="en-GB" sz="2400" b="1" dirty="0"/>
              <a:t>consolidation of existing safety management </a:t>
            </a:r>
            <a:r>
              <a:rPr lang="en-GB" sz="2400" b="1" dirty="0" smtClean="0"/>
              <a:t>provisions </a:t>
            </a:r>
            <a:r>
              <a:rPr lang="en-GB" sz="2400" dirty="0" smtClean="0"/>
              <a:t>currently </a:t>
            </a:r>
            <a:r>
              <a:rPr lang="en-GB" sz="2400" dirty="0"/>
              <a:t>contained in as many as </a:t>
            </a:r>
            <a:r>
              <a:rPr lang="en-GB" sz="2400" dirty="0" smtClean="0"/>
              <a:t>6 </a:t>
            </a:r>
            <a:r>
              <a:rPr lang="en-GB" sz="2400" dirty="0"/>
              <a:t>different Annexes, into a single new Annex</a:t>
            </a:r>
            <a:r>
              <a:rPr lang="en-GB" sz="2400" dirty="0" smtClean="0"/>
              <a:t>.</a:t>
            </a:r>
          </a:p>
          <a:p>
            <a:pPr lvl="1"/>
            <a:r>
              <a:rPr lang="en-GB" sz="2400" dirty="0"/>
              <a:t>The </a:t>
            </a:r>
            <a:r>
              <a:rPr lang="en-GB" sz="2400" b="1" dirty="0"/>
              <a:t>development of </a:t>
            </a:r>
            <a:r>
              <a:rPr lang="en-GB" sz="2400" b="1" dirty="0" smtClean="0"/>
              <a:t>enhanced </a:t>
            </a:r>
            <a:r>
              <a:rPr lang="en-GB" sz="2400" b="1" dirty="0"/>
              <a:t>requirements  </a:t>
            </a:r>
            <a:r>
              <a:rPr lang="en-GB" sz="2400" dirty="0"/>
              <a:t>will become the focus of </a:t>
            </a:r>
            <a:r>
              <a:rPr lang="en-GB" sz="2400" b="1" dirty="0" smtClean="0"/>
              <a:t>Phase 2</a:t>
            </a:r>
            <a:r>
              <a:rPr lang="en-GB" sz="2400" dirty="0" smtClean="0"/>
              <a:t>, </a:t>
            </a:r>
            <a:r>
              <a:rPr lang="en-GB" sz="2400" dirty="0"/>
              <a:t>once the new Annex </a:t>
            </a:r>
            <a:r>
              <a:rPr lang="en-GB" sz="2400" dirty="0" smtClean="0"/>
              <a:t>(1st </a:t>
            </a:r>
            <a:r>
              <a:rPr lang="en-GB" sz="2400" dirty="0"/>
              <a:t>edition) becomes applicable</a:t>
            </a:r>
            <a:r>
              <a:rPr lang="en-GB" sz="2400" dirty="0" smtClean="0"/>
              <a:t>.</a:t>
            </a:r>
          </a:p>
          <a:p>
            <a:endParaRPr lang="en-GB" sz="2800" dirty="0"/>
          </a:p>
          <a:p>
            <a:endParaRPr lang="en-CA" sz="2800" dirty="0"/>
          </a:p>
        </p:txBody>
      </p:sp>
    </p:spTree>
    <p:extLst>
      <p:ext uri="{BB962C8B-B14F-4D97-AF65-F5344CB8AC3E}">
        <p14:creationId xmlns:p14="http://schemas.microsoft.com/office/powerpoint/2010/main" val="25195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Annex 19 – </a:t>
            </a:r>
            <a:r>
              <a:rPr lang="en-GB" dirty="0" smtClean="0">
                <a:effectLst>
                  <a:outerShdw blurRad="38100" dist="38100" dir="2700000" algn="tl">
                    <a:srgbClr val="000000">
                      <a:alpha val="43137"/>
                    </a:srgbClr>
                  </a:outerShdw>
                </a:effectLst>
              </a:rPr>
              <a:t>Safety Management</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784976" cy="4713387"/>
          </a:xfrm>
        </p:spPr>
        <p:txBody>
          <a:bodyPr>
            <a:normAutofit/>
          </a:bodyPr>
          <a:lstStyle/>
          <a:p>
            <a:pPr>
              <a:spcAft>
                <a:spcPts val="1200"/>
              </a:spcAft>
            </a:pPr>
            <a:r>
              <a:rPr lang="en-GB" sz="2800" dirty="0" smtClean="0"/>
              <a:t>This </a:t>
            </a:r>
            <a:r>
              <a:rPr lang="en-GB" sz="2800" dirty="0"/>
              <a:t>approach was intended to </a:t>
            </a:r>
            <a:r>
              <a:rPr lang="en-GB" sz="2800" b="1" dirty="0"/>
              <a:t>expedite</a:t>
            </a:r>
            <a:r>
              <a:rPr lang="en-GB" sz="2800" dirty="0"/>
              <a:t> the creation of the new Annex, while maintaining continuity with current SSP and SMS requirements.</a:t>
            </a:r>
          </a:p>
          <a:p>
            <a:pPr>
              <a:spcAft>
                <a:spcPts val="1200"/>
              </a:spcAft>
            </a:pPr>
            <a:r>
              <a:rPr lang="en-GB" sz="2800" dirty="0"/>
              <a:t>The ICAO Council approved this </a:t>
            </a:r>
            <a:r>
              <a:rPr lang="en-GB" sz="2800" dirty="0" smtClean="0"/>
              <a:t>2-phase </a:t>
            </a:r>
            <a:r>
              <a:rPr lang="en-GB" sz="2800" dirty="0"/>
              <a:t>approach</a:t>
            </a:r>
            <a:r>
              <a:rPr lang="en-GB" sz="2800" dirty="0" smtClean="0"/>
              <a:t>.</a:t>
            </a:r>
          </a:p>
          <a:p>
            <a:pPr>
              <a:spcAft>
                <a:spcPts val="1200"/>
              </a:spcAft>
            </a:pPr>
            <a:r>
              <a:rPr lang="en-GB" sz="2800" dirty="0" smtClean="0"/>
              <a:t>The Air Navigation Commission (ANC) established a Panel of Experts, the Safety Management Panel (SMP), for the development of Annex 19.</a:t>
            </a:r>
            <a:endParaRPr lang="en-GB" sz="2800" dirty="0"/>
          </a:p>
        </p:txBody>
      </p:sp>
    </p:spTree>
    <p:extLst>
      <p:ext uri="{BB962C8B-B14F-4D97-AF65-F5344CB8AC3E}">
        <p14:creationId xmlns:p14="http://schemas.microsoft.com/office/powerpoint/2010/main" val="282480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Annex 19 – </a:t>
            </a:r>
            <a:r>
              <a:rPr lang="en-GB" dirty="0" smtClean="0">
                <a:effectLst>
                  <a:outerShdw blurRad="38100" dist="38100" dir="2700000" algn="tl">
                    <a:srgbClr val="000000">
                      <a:alpha val="43137"/>
                    </a:srgbClr>
                  </a:outerShdw>
                </a:effectLst>
              </a:rPr>
              <a:t>Safety Management</a:t>
            </a:r>
            <a:endParaRPr lang="en-CA"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79512" y="1412776"/>
            <a:ext cx="8784976" cy="4713387"/>
          </a:xfrm>
        </p:spPr>
        <p:txBody>
          <a:bodyPr>
            <a:normAutofit fontScale="85000" lnSpcReduction="20000"/>
          </a:bodyPr>
          <a:lstStyle/>
          <a:p>
            <a:pPr>
              <a:lnSpc>
                <a:spcPct val="110000"/>
              </a:lnSpc>
            </a:pPr>
            <a:r>
              <a:rPr lang="en-GB" b="1" dirty="0" smtClean="0"/>
              <a:t>Therefore, Phase 1 was limited to:</a:t>
            </a:r>
          </a:p>
          <a:p>
            <a:pPr lvl="1">
              <a:lnSpc>
                <a:spcPct val="110000"/>
              </a:lnSpc>
            </a:pPr>
            <a:r>
              <a:rPr lang="en-GB" dirty="0" smtClean="0"/>
              <a:t>The identification of existing provisions to serve as the basis for Annex 19, 1</a:t>
            </a:r>
            <a:r>
              <a:rPr lang="en-GB" baseline="30000" dirty="0" smtClean="0"/>
              <a:t>st</a:t>
            </a:r>
            <a:r>
              <a:rPr lang="en-GB" dirty="0" smtClean="0"/>
              <a:t> edition;</a:t>
            </a:r>
          </a:p>
          <a:p>
            <a:pPr lvl="1">
              <a:lnSpc>
                <a:spcPct val="110000"/>
              </a:lnSpc>
              <a:spcAft>
                <a:spcPts val="1200"/>
              </a:spcAft>
            </a:pPr>
            <a:r>
              <a:rPr lang="en-GB" dirty="0"/>
              <a:t>With </a:t>
            </a:r>
            <a:r>
              <a:rPr lang="en-GB" dirty="0" smtClean="0"/>
              <a:t>modification, as necessary, for clarity </a:t>
            </a:r>
            <a:r>
              <a:rPr lang="en-GB" dirty="0"/>
              <a:t>or </a:t>
            </a:r>
            <a:r>
              <a:rPr lang="en-GB" dirty="0" smtClean="0"/>
              <a:t>harmonization.</a:t>
            </a:r>
          </a:p>
          <a:p>
            <a:pPr>
              <a:lnSpc>
                <a:spcPct val="110000"/>
              </a:lnSpc>
              <a:spcAft>
                <a:spcPts val="1200"/>
              </a:spcAft>
            </a:pPr>
            <a:r>
              <a:rPr lang="en-GB" dirty="0" smtClean="0"/>
              <a:t>Phase 1 was completed in less than 2 years with the ICAO Council adoption on 25 February 2013.</a:t>
            </a:r>
          </a:p>
          <a:p>
            <a:pPr>
              <a:lnSpc>
                <a:spcPct val="110000"/>
              </a:lnSpc>
            </a:pPr>
            <a:r>
              <a:rPr lang="en-GB" dirty="0" smtClean="0"/>
              <a:t>Annex 19, 1</a:t>
            </a:r>
            <a:r>
              <a:rPr lang="en-GB" baseline="30000" dirty="0" smtClean="0"/>
              <a:t>st</a:t>
            </a:r>
            <a:r>
              <a:rPr lang="en-GB" dirty="0" smtClean="0"/>
              <a:t> edition has an </a:t>
            </a:r>
            <a:r>
              <a:rPr lang="en-GB" b="1" dirty="0"/>
              <a:t>applicability </a:t>
            </a:r>
            <a:r>
              <a:rPr lang="en-GB" b="1" dirty="0" smtClean="0"/>
              <a:t>date </a:t>
            </a:r>
            <a:r>
              <a:rPr lang="en-GB" dirty="0"/>
              <a:t>of </a:t>
            </a:r>
            <a:r>
              <a:rPr lang="en-GB" b="1" dirty="0"/>
              <a:t>14 November </a:t>
            </a:r>
            <a:r>
              <a:rPr lang="en-GB" b="1" dirty="0" smtClean="0"/>
              <a:t>2013</a:t>
            </a:r>
            <a:r>
              <a:rPr lang="en-GB" sz="3000" b="1" dirty="0" smtClean="0"/>
              <a:t>*</a:t>
            </a:r>
            <a:r>
              <a:rPr lang="en-GB" dirty="0" smtClean="0"/>
              <a:t>.</a:t>
            </a:r>
            <a:endParaRPr lang="en-GB" dirty="0"/>
          </a:p>
          <a:p>
            <a:pPr marL="0" indent="0">
              <a:lnSpc>
                <a:spcPct val="110000"/>
              </a:lnSpc>
              <a:buNone/>
            </a:pPr>
            <a:endParaRPr lang="en-GB" sz="1800" i="1" dirty="0" smtClean="0"/>
          </a:p>
          <a:p>
            <a:pPr marL="0" indent="0">
              <a:lnSpc>
                <a:spcPct val="110000"/>
              </a:lnSpc>
              <a:buNone/>
            </a:pPr>
            <a:endParaRPr lang="en-GB" sz="1800" i="1" dirty="0" smtClean="0"/>
          </a:p>
          <a:p>
            <a:pPr marL="0" indent="0">
              <a:lnSpc>
                <a:spcPct val="110000"/>
              </a:lnSpc>
              <a:buNone/>
            </a:pPr>
            <a:r>
              <a:rPr lang="en-GB" sz="1600" i="1" dirty="0" smtClean="0">
                <a:solidFill>
                  <a:srgbClr val="FF0000"/>
                </a:solidFill>
              </a:rPr>
              <a:t>*</a:t>
            </a:r>
            <a:r>
              <a:rPr lang="en-GB" sz="1600" i="1" dirty="0" smtClean="0">
                <a:solidFill>
                  <a:srgbClr val="666666"/>
                </a:solidFill>
              </a:rPr>
              <a:t> </a:t>
            </a:r>
            <a:r>
              <a:rPr lang="en-GB" sz="1600" i="1" dirty="0">
                <a:solidFill>
                  <a:srgbClr val="666666"/>
                </a:solidFill>
              </a:rPr>
              <a:t>Independently of the applicability date of Annex 19, </a:t>
            </a:r>
            <a:r>
              <a:rPr lang="en-GB" sz="1600" i="1" dirty="0" smtClean="0">
                <a:solidFill>
                  <a:srgbClr val="666666"/>
                </a:solidFill>
              </a:rPr>
              <a:t>the existing Standards and Recommended Practices (SARPS) </a:t>
            </a:r>
            <a:r>
              <a:rPr lang="en-GB" sz="1600" i="1" dirty="0">
                <a:solidFill>
                  <a:srgbClr val="666666"/>
                </a:solidFill>
              </a:rPr>
              <a:t>retain their original applicability, dating from </a:t>
            </a:r>
            <a:r>
              <a:rPr lang="en-US" sz="1600" i="1" dirty="0">
                <a:solidFill>
                  <a:srgbClr val="666666"/>
                </a:solidFill>
              </a:rPr>
              <a:t>2001 onwards</a:t>
            </a:r>
            <a:r>
              <a:rPr lang="en-GB" sz="1600" i="1" dirty="0" smtClean="0">
                <a:solidFill>
                  <a:srgbClr val="666666"/>
                </a:solidFill>
              </a:rPr>
              <a:t>.</a:t>
            </a:r>
            <a:endParaRPr lang="en-US" sz="1600" i="1" dirty="0">
              <a:solidFill>
                <a:srgbClr val="666666"/>
              </a:solidFill>
            </a:endParaRPr>
          </a:p>
        </p:txBody>
      </p:sp>
    </p:spTree>
    <p:extLst>
      <p:ext uri="{BB962C8B-B14F-4D97-AF65-F5344CB8AC3E}">
        <p14:creationId xmlns:p14="http://schemas.microsoft.com/office/powerpoint/2010/main" val="270773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What is the basis for </a:t>
            </a:r>
            <a:r>
              <a:rPr lang="en-US" dirty="0" smtClean="0">
                <a:effectLst>
                  <a:outerShdw blurRad="38100" dist="38100" dir="2700000" algn="tl">
                    <a:srgbClr val="000000">
                      <a:alpha val="43137"/>
                    </a:srgbClr>
                  </a:outerShdw>
                </a:effectLst>
              </a:rPr>
              <a:t>Annex </a:t>
            </a:r>
            <a:r>
              <a:rPr lang="en-US" dirty="0">
                <a:effectLst>
                  <a:outerShdw blurRad="38100" dist="38100" dir="2700000" algn="tl">
                    <a:srgbClr val="000000">
                      <a:alpha val="43137"/>
                    </a:srgbClr>
                  </a:outerShdw>
                </a:effectLst>
              </a:rPr>
              <a:t>19, </a:t>
            </a:r>
            <a:r>
              <a:rPr lang="en-US" dirty="0" smtClean="0">
                <a:effectLst>
                  <a:outerShdw blurRad="38100" dist="38100" dir="2700000" algn="tl">
                    <a:srgbClr val="000000">
                      <a:alpha val="43137"/>
                    </a:srgbClr>
                  </a:outerShdw>
                </a:effectLst>
              </a:rPr>
              <a:t>1</a:t>
            </a:r>
            <a:r>
              <a:rPr lang="en-US" baseline="30000" dirty="0" smtClean="0">
                <a:effectLst>
                  <a:outerShdw blurRad="38100" dist="38100" dir="2700000" algn="tl">
                    <a:srgbClr val="000000">
                      <a:alpha val="43137"/>
                    </a:srgbClr>
                  </a:outerShdw>
                </a:effectLst>
              </a:rPr>
              <a:t>st</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edition</a:t>
            </a:r>
            <a:r>
              <a:rPr lang="en-US" dirty="0" smtClean="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b="1" dirty="0"/>
              <a:t>Annex 19 – Safety Management </a:t>
            </a:r>
          </a:p>
        </p:txBody>
      </p:sp>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46" y="1408212"/>
            <a:ext cx="210097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300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B4177"/>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87057D86EDF0408437831FC7F24F3B" ma:contentTypeVersion="1" ma:contentTypeDescription="Create a new document." ma:contentTypeScope="" ma:versionID="135b8646fbc64112fbe786ac5bb4e880">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753E08-E1E9-4377-A3EA-49B5DCC4C38D}"/>
</file>

<file path=customXml/itemProps2.xml><?xml version="1.0" encoding="utf-8"?>
<ds:datastoreItem xmlns:ds="http://schemas.openxmlformats.org/officeDocument/2006/customXml" ds:itemID="{9691BF70-4C3D-42A8-A7D1-7DBA58809847}"/>
</file>

<file path=customXml/itemProps3.xml><?xml version="1.0" encoding="utf-8"?>
<ds:datastoreItem xmlns:ds="http://schemas.openxmlformats.org/officeDocument/2006/customXml" ds:itemID="{33AAC04F-7E84-4EA1-A33C-1A81BB0F45D6}"/>
</file>

<file path=docProps/app.xml><?xml version="1.0" encoding="utf-8"?>
<Properties xmlns="http://schemas.openxmlformats.org/officeDocument/2006/extended-properties" xmlns:vt="http://schemas.openxmlformats.org/officeDocument/2006/docPropsVTypes">
  <TotalTime>1778</TotalTime>
  <Words>3079</Words>
  <Application>Microsoft Office PowerPoint</Application>
  <PresentationFormat>On-screen Show (4:3)</PresentationFormat>
  <Paragraphs>277</Paragraphs>
  <Slides>43</Slides>
  <Notes>28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Annex 19 Safety Management 1st edition</vt:lpstr>
      <vt:lpstr>PowerPoint Presentation</vt:lpstr>
      <vt:lpstr>Why a New Annex?</vt:lpstr>
      <vt:lpstr>Why a New Annex?</vt:lpstr>
      <vt:lpstr>Process for the development of the new Annex </vt:lpstr>
      <vt:lpstr>Annex 19 – Safety Management</vt:lpstr>
      <vt:lpstr>Annex 19 – Safety Management</vt:lpstr>
      <vt:lpstr>Annex 19 – Safety Management</vt:lpstr>
      <vt:lpstr>What is the basis for Annex 19, 1st edition? </vt:lpstr>
      <vt:lpstr>Basis of Annex 19, 1st edition</vt:lpstr>
      <vt:lpstr>Basis of Annex 19, 1st edition (cont.)</vt:lpstr>
      <vt:lpstr>Basis of Annex 19, 1st edition</vt:lpstr>
      <vt:lpstr>Basis of Annex 19, 1st edition</vt:lpstr>
      <vt:lpstr>Detailed content of Annex 19, 1st edition</vt:lpstr>
      <vt:lpstr>Annex 19, 1st edition - Overview</vt:lpstr>
      <vt:lpstr>PowerPoint Presentation</vt:lpstr>
      <vt:lpstr>Annex 19, 1st edition - Structure</vt:lpstr>
      <vt:lpstr>Annex 19, 1st edition - Structure</vt:lpstr>
      <vt:lpstr>Annex 19, 1st edition - Structure</vt:lpstr>
      <vt:lpstr>Annex 19, 1st edition - Structure</vt:lpstr>
      <vt:lpstr>What is new in Annex 19, 1st edition?</vt:lpstr>
      <vt:lpstr>What is new in Annex 19, 1st edition? (1)</vt:lpstr>
      <vt:lpstr>What is new in Annex 19, 1st edition? (2)</vt:lpstr>
      <vt:lpstr>What is new in Annex 19, 1st edition? (3)</vt:lpstr>
      <vt:lpstr>What is new in Annex 19, 1st edition? (4)</vt:lpstr>
      <vt:lpstr>What are the benefits of  Annex 19?</vt:lpstr>
      <vt:lpstr>Benefits of Annex 19</vt:lpstr>
      <vt:lpstr>Cost impact of Annex 19, 1st edition</vt:lpstr>
      <vt:lpstr>Cost Impact of Annex 19, 1st edition</vt:lpstr>
      <vt:lpstr>Annex 19 roll out plan</vt:lpstr>
      <vt:lpstr>Publication of Annex 19, 1st Edition</vt:lpstr>
      <vt:lpstr>Safety Management Guidance Material</vt:lpstr>
      <vt:lpstr>Training Material</vt:lpstr>
      <vt:lpstr>ICAO Safety Management Public Website</vt:lpstr>
      <vt:lpstr>Access to ICAO Documentation</vt:lpstr>
      <vt:lpstr>Support for Annex 19 implementation</vt:lpstr>
      <vt:lpstr>Support for Annex 19 Implementation</vt:lpstr>
      <vt:lpstr>The future development of the safety management SARPs Annex 19 – Phase 2</vt:lpstr>
      <vt:lpstr>Annex 19 Development – Phase 2</vt:lpstr>
      <vt:lpstr>Annex 19 Development – Phase 2</vt:lpstr>
      <vt:lpstr>Annex 19 Development – Phase 2</vt:lpstr>
      <vt:lpstr>Any questions should be addressed at SafetyManagement@icao.int   </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ICAO PowerPoint Presentation Template</dc:title>
  <dc:creator>Braun, Rene</dc:creator>
  <cp:lastModifiedBy>Chouha, Fabiola</cp:lastModifiedBy>
  <cp:revision>150</cp:revision>
  <dcterms:created xsi:type="dcterms:W3CDTF">2012-10-26T18:27:09Z</dcterms:created>
  <dcterms:modified xsi:type="dcterms:W3CDTF">2013-05-24T20:10:43Z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0x0101007E87057D86EDF0408437831FC7F24F3B</vt:lpwstr>
  </property>
</Properties>
</file>